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64" r:id="rId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E7F028A-76BE-48A7-A081-47EB95FD4EA1}" v="28" dt="2024-08-20T09:04:14.7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3" autoAdjust="0"/>
    <p:restoredTop sz="94660" autoAdjust="0"/>
  </p:normalViewPr>
  <p:slideViewPr>
    <p:cSldViewPr snapToGrid="0">
      <p:cViewPr varScale="1">
        <p:scale>
          <a:sx n="119" d="100"/>
          <a:sy n="119" d="100"/>
        </p:scale>
        <p:origin x="102" y="27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F89CD7-9FE5-429F-B9E0-AA1946CCC9BD}" type="datetimeFigureOut">
              <a:rPr lang="sv-SE" smtClean="0"/>
              <a:t>2024-08-20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7C2188-90C9-4DE2-9CC5-BA3A554B768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4389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522199" y="1360800"/>
            <a:ext cx="9831600" cy="691957"/>
          </a:xfr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3800" b="1" baseline="0"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Stor rubrik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2199" y="2208554"/>
            <a:ext cx="9831601" cy="788400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1">
                <a:solidFill>
                  <a:schemeClr val="accent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2024-08-20</a:t>
            </a:fld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59736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två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800" y="1542415"/>
            <a:ext cx="10514999" cy="652145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Mindre rubrik</a:t>
            </a:r>
          </a:p>
        </p:txBody>
      </p:sp>
      <p:sp>
        <p:nvSpPr>
          <p:cNvPr id="13" name="Platshållare för bild 12"/>
          <p:cNvSpPr>
            <a:spLocks noGrp="1"/>
          </p:cNvSpPr>
          <p:nvPr>
            <p:ph type="pic" sz="quarter" idx="14"/>
          </p:nvPr>
        </p:nvSpPr>
        <p:spPr>
          <a:xfrm>
            <a:off x="6174000" y="2241462"/>
            <a:ext cx="5180400" cy="3942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8" name="Platshållare för bild 12"/>
          <p:cNvSpPr>
            <a:spLocks noGrp="1"/>
          </p:cNvSpPr>
          <p:nvPr>
            <p:ph type="pic" sz="quarter" idx="15"/>
          </p:nvPr>
        </p:nvSpPr>
        <p:spPr>
          <a:xfrm>
            <a:off x="838800" y="2235600"/>
            <a:ext cx="5180400" cy="3942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2024-08-20</a:t>
            </a:fld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62609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800" y="1540800"/>
            <a:ext cx="10514999" cy="574296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800" y="2235600"/>
            <a:ext cx="5157787" cy="82391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8800" y="3180015"/>
            <a:ext cx="5158800" cy="3009647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4000" y="2235599"/>
            <a:ext cx="5158800" cy="82391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4000" y="3180014"/>
            <a:ext cx="5158800" cy="300964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2024-08-20</a:t>
            </a:fld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923489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838800" y="1540800"/>
            <a:ext cx="10528878" cy="736844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2024-08-20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044366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9992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 hasCustomPrompt="1"/>
          </p:nvPr>
        </p:nvSpPr>
        <p:spPr>
          <a:xfrm>
            <a:off x="1524000" y="1360799"/>
            <a:ext cx="9829801" cy="691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3800"/>
            </a:lvl1pPr>
          </a:lstStyle>
          <a:p>
            <a:r>
              <a:rPr lang="sv-SE" dirty="0"/>
              <a:t>Stor rubrik </a:t>
            </a:r>
          </a:p>
        </p:txBody>
      </p:sp>
      <p:sp>
        <p:nvSpPr>
          <p:cNvPr id="6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0" y="2208554"/>
            <a:ext cx="9829800" cy="788400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1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0" y="3438000"/>
            <a:ext cx="12192000" cy="3420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10" name="107192D2-3778-4ECE-8BEC-1F42874D3F29" descr="Logotyp Mittuniversitetet.">
            <a:extLst>
              <a:ext uri="{FF2B5EF4-FFF2-40B4-BE49-F238E27FC236}">
                <a16:creationId xmlns:a16="http://schemas.microsoft.com/office/drawing/2014/main" id="{F153BBE9-5AB6-41B8-B5C1-4E7AC01B724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0000" y="360000"/>
            <a:ext cx="1565081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15221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pla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1"/>
          <p:cNvSpPr>
            <a:spLocks noGrp="1"/>
          </p:cNvSpPr>
          <p:nvPr>
            <p:ph type="ctrTitle" hasCustomPrompt="1"/>
          </p:nvPr>
        </p:nvSpPr>
        <p:spPr>
          <a:xfrm>
            <a:off x="1524001" y="1359581"/>
            <a:ext cx="9829800" cy="691957"/>
          </a:xfr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3800" b="1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Stor rubrik</a:t>
            </a:r>
          </a:p>
        </p:txBody>
      </p:sp>
      <p:sp>
        <p:nvSpPr>
          <p:cNvPr id="6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1" y="2208554"/>
            <a:ext cx="9829799" cy="788400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1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Rektangel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3474720"/>
            <a:ext cx="12192000" cy="34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389073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800" y="1540800"/>
            <a:ext cx="10550525" cy="652145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Mindre 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800" y="2237129"/>
            <a:ext cx="10550525" cy="3836963"/>
          </a:xfrm>
        </p:spPr>
        <p:txBody>
          <a:bodyPr/>
          <a:lstStyle>
            <a:lvl1pPr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2024-08-20</a:t>
            </a:fld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63325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22800" y="3020400"/>
            <a:ext cx="9831600" cy="1117846"/>
          </a:xfrm>
        </p:spPr>
        <p:txBody>
          <a:bodyPr anchor="t">
            <a:noAutofit/>
          </a:bodyPr>
          <a:lstStyle>
            <a:lvl1pPr>
              <a:lnSpc>
                <a:spcPct val="100000"/>
              </a:lnSpc>
              <a:defRPr sz="38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522800" y="4589464"/>
            <a:ext cx="9831600" cy="110795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2024-08-20</a:t>
            </a:fld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10942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avsni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2358000"/>
            <a:ext cx="12192000" cy="450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1522800" y="3021178"/>
            <a:ext cx="9831600" cy="1382378"/>
          </a:xfrm>
        </p:spPr>
        <p:txBody>
          <a:bodyPr anchor="t">
            <a:normAutofit/>
          </a:bodyPr>
          <a:lstStyle>
            <a:lvl1pPr>
              <a:defRPr sz="38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Avsnittsrubrik</a:t>
            </a:r>
          </a:p>
        </p:txBody>
      </p:sp>
    </p:spTree>
    <p:extLst>
      <p:ext uri="{BB962C8B-B14F-4D97-AF65-F5344CB8AC3E}">
        <p14:creationId xmlns:p14="http://schemas.microsoft.com/office/powerpoint/2010/main" val="2873357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800" y="1542415"/>
            <a:ext cx="10514999" cy="652145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Mindre 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800" y="2234708"/>
            <a:ext cx="5180400" cy="394225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4000" y="2235600"/>
            <a:ext cx="5180400" cy="3942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2024-08-20</a:t>
            </a:fld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77273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bild och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800" y="1542415"/>
            <a:ext cx="10514999" cy="652145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Mindre 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800" y="2234708"/>
            <a:ext cx="5180400" cy="394225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1" name="Platshållare för diagram 10"/>
          <p:cNvSpPr>
            <a:spLocks noGrp="1"/>
          </p:cNvSpPr>
          <p:nvPr>
            <p:ph type="chart" sz="quarter" idx="13"/>
          </p:nvPr>
        </p:nvSpPr>
        <p:spPr>
          <a:xfrm>
            <a:off x="6174000" y="2234963"/>
            <a:ext cx="5180400" cy="3942000"/>
          </a:xfrm>
        </p:spPr>
        <p:txBody>
          <a:bodyPr/>
          <a:lstStyle/>
          <a:p>
            <a:r>
              <a:rPr lang="sv-SE"/>
              <a:t>Klicka på ikonen för att lägga till ett diagram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2024-08-20</a:t>
            </a:fld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64992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bild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800" y="1542415"/>
            <a:ext cx="10514999" cy="652145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Mindre rubrik</a:t>
            </a:r>
          </a:p>
        </p:txBody>
      </p:sp>
      <p:sp>
        <p:nvSpPr>
          <p:cNvPr id="11" name="Platshållare för text 10"/>
          <p:cNvSpPr>
            <a:spLocks noGrp="1"/>
          </p:cNvSpPr>
          <p:nvPr>
            <p:ph type="body" sz="quarter" idx="13" hasCustomPrompt="1"/>
          </p:nvPr>
        </p:nvSpPr>
        <p:spPr>
          <a:xfrm>
            <a:off x="838800" y="2235599"/>
            <a:ext cx="5180400" cy="3942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Bildtext</a:t>
            </a:r>
          </a:p>
        </p:txBody>
      </p:sp>
      <p:sp>
        <p:nvSpPr>
          <p:cNvPr id="13" name="Platshållare för bild 12"/>
          <p:cNvSpPr>
            <a:spLocks noGrp="1"/>
          </p:cNvSpPr>
          <p:nvPr>
            <p:ph type="pic" sz="quarter" idx="14"/>
          </p:nvPr>
        </p:nvSpPr>
        <p:spPr>
          <a:xfrm>
            <a:off x="6173999" y="2235599"/>
            <a:ext cx="5180400" cy="3942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2024-08-20</a:t>
            </a:fld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14919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524000" y="1542415"/>
            <a:ext cx="9829799" cy="65214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524000" y="2237129"/>
            <a:ext cx="9829800" cy="3836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8" name="textruta 7"/>
          <p:cNvSpPr txBox="1"/>
          <p:nvPr userDrawn="1"/>
        </p:nvSpPr>
        <p:spPr>
          <a:xfrm>
            <a:off x="838800" y="6356348"/>
            <a:ext cx="2743200" cy="365125"/>
          </a:xfrm>
          <a:prstGeom prst="rect">
            <a:avLst/>
          </a:prstGeom>
          <a:noFill/>
        </p:spPr>
        <p:txBody>
          <a:bodyPr wrap="square" lIns="36000" rtlCol="0" anchor="ctr" anchorCtr="0">
            <a:noAutofit/>
          </a:bodyPr>
          <a:lstStyle/>
          <a:p>
            <a:r>
              <a:rPr lang="sv-SE" sz="1200" dirty="0">
                <a:latin typeface="Arial" panose="020B0604020202020204" pitchFamily="34" charset="0"/>
                <a:cs typeface="Arial" panose="020B0604020202020204" pitchFamily="34" charset="0"/>
              </a:rPr>
              <a:t>Mittuniversitetet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212000" y="6357600"/>
            <a:ext cx="3405553" cy="360000"/>
          </a:xfrm>
          <a:prstGeom prst="rect">
            <a:avLst/>
          </a:prstGeom>
        </p:spPr>
        <p:txBody>
          <a:bodyPr vert="horz" lIns="10800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7704000" y="6356351"/>
            <a:ext cx="1529865" cy="360000"/>
          </a:xfrm>
          <a:prstGeom prst="rect">
            <a:avLst/>
          </a:prstGeom>
        </p:spPr>
        <p:txBody>
          <a:bodyPr vert="horz" lIns="36000" tIns="45720" rIns="90000" bIns="45720" rtlCol="0" anchor="ctr"/>
          <a:lstStyle>
            <a:lvl1pPr algn="l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fld id="{2D44CBEE-E6DE-47E3-981B-80C11ECF5B1C}" type="datetimeFigureOut">
              <a:rPr lang="sv-SE" smtClean="0"/>
              <a:pPr/>
              <a:t>2024-08-20</a:t>
            </a:fld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9823932" y="6356350"/>
            <a:ext cx="1529867" cy="3600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  <p:cxnSp>
        <p:nvCxnSpPr>
          <p:cNvPr id="9" name="Rak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852048" y="6310166"/>
            <a:ext cx="10512000" cy="0"/>
          </a:xfrm>
          <a:prstGeom prst="line">
            <a:avLst/>
          </a:prstGeom>
          <a:ln w="31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107192D2-3778-4ECE-8BEC-1F42874D3F29" descr="Logotyp Mittuniversitetet.">
            <a:extLst>
              <a:ext uri="{FF2B5EF4-FFF2-40B4-BE49-F238E27FC236}">
                <a16:creationId xmlns:a16="http://schemas.microsoft.com/office/drawing/2014/main" id="{D6D22971-6BCD-4B4A-A592-8AF1AE69B69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0000" y="360000"/>
            <a:ext cx="1565081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3031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7" r:id="rId3"/>
    <p:sldLayoutId id="2147483650" r:id="rId4"/>
    <p:sldLayoutId id="2147483651" r:id="rId5"/>
    <p:sldLayoutId id="2147483662" r:id="rId6"/>
    <p:sldLayoutId id="2147483652" r:id="rId7"/>
    <p:sldLayoutId id="2147483665" r:id="rId8"/>
    <p:sldLayoutId id="2147483663" r:id="rId9"/>
    <p:sldLayoutId id="2147483664" r:id="rId10"/>
    <p:sldLayoutId id="2147483653" r:id="rId11"/>
    <p:sldLayoutId id="2147483654" r:id="rId12"/>
    <p:sldLayoutId id="2147483655" r:id="rId13"/>
  </p:sldLayoutIdLst>
  <p:txStyles>
    <p:titleStyle>
      <a:lvl1pPr algn="l" defTabSz="914400" rtl="0" eaLnBrk="1" latinLnBrk="0" hangingPunct="1">
        <a:lnSpc>
          <a:spcPts val="3600"/>
        </a:lnSpc>
        <a:spcBef>
          <a:spcPct val="0"/>
        </a:spcBef>
        <a:buNone/>
        <a:defRPr sz="2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500"/>
        </a:spcBef>
        <a:spcAft>
          <a:spcPts val="0"/>
        </a:spcAft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orient="horz" pos="1094" userDrawn="1">
          <p15:clr>
            <a:srgbClr val="F26B43"/>
          </p15:clr>
        </p15:guide>
        <p15:guide id="4" orient="horz" pos="1480" userDrawn="1">
          <p15:clr>
            <a:srgbClr val="F26B43"/>
          </p15:clr>
        </p15:guide>
        <p15:guide id="5" pos="50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D533DE14-EE88-6985-5FEE-69D5210FFD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3212474"/>
              </p:ext>
            </p:extLst>
          </p:nvPr>
        </p:nvGraphicFramePr>
        <p:xfrm>
          <a:off x="865542" y="1161965"/>
          <a:ext cx="4330635" cy="1990725"/>
        </p:xfrm>
        <a:graphic>
          <a:graphicData uri="http://schemas.openxmlformats.org/drawingml/2006/table">
            <a:tbl>
              <a:tblPr/>
              <a:tblGrid>
                <a:gridCol w="1574483">
                  <a:extLst>
                    <a:ext uri="{9D8B030D-6E8A-4147-A177-3AD203B41FA5}">
                      <a16:colId xmlns:a16="http://schemas.microsoft.com/office/drawing/2014/main" val="3650279474"/>
                    </a:ext>
                  </a:extLst>
                </a:gridCol>
                <a:gridCol w="836350">
                  <a:extLst>
                    <a:ext uri="{9D8B030D-6E8A-4147-A177-3AD203B41FA5}">
                      <a16:colId xmlns:a16="http://schemas.microsoft.com/office/drawing/2014/main" val="2291709891"/>
                    </a:ext>
                  </a:extLst>
                </a:gridCol>
                <a:gridCol w="940893">
                  <a:extLst>
                    <a:ext uri="{9D8B030D-6E8A-4147-A177-3AD203B41FA5}">
                      <a16:colId xmlns:a16="http://schemas.microsoft.com/office/drawing/2014/main" val="219116898"/>
                    </a:ext>
                  </a:extLst>
                </a:gridCol>
                <a:gridCol w="978909">
                  <a:extLst>
                    <a:ext uri="{9D8B030D-6E8A-4147-A177-3AD203B41FA5}">
                      <a16:colId xmlns:a16="http://schemas.microsoft.com/office/drawing/2014/main" val="255991142"/>
                    </a:ext>
                  </a:extLst>
                </a:gridCol>
              </a:tblGrid>
              <a:tr h="228600">
                <a:tc gridSpan="4"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cs typeface="Times New Roman" panose="02020603050405020304" pitchFamily="18" charset="0"/>
                        </a:rPr>
                        <a:t>Sammanfattning av projektstatus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F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810705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cs typeface="Times New Roman"/>
                        </a:rPr>
                        <a:t>Aktivitet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2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cs typeface="Times New Roman"/>
                        </a:rPr>
                        <a:t>Enligt plan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FAE2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cs typeface="Times New Roman"/>
                        </a:rPr>
                        <a:t>Inte helt enligt plan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21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cs typeface="Times New Roman"/>
                        </a:rPr>
                        <a:t>Inte enligt plan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180999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cs typeface="Times New Roman" panose="02020603050405020304" pitchFamily="18" charset="0"/>
                        </a:rPr>
                        <a:t>Resultat (aktiviteter och projektresultat)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198436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cs typeface="Times New Roman"/>
                        </a:rPr>
                        <a:t>Tidsplan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1877208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cs typeface="Times New Roman"/>
                        </a:rPr>
                        <a:t>Kostnad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6971874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cs typeface="Times New Roman" panose="02020603050405020304" pitchFamily="18" charset="0"/>
                        </a:rPr>
                        <a:t>Personal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9921603"/>
                  </a:ext>
                </a:extLst>
              </a:tr>
            </a:tbl>
          </a:graphicData>
        </a:graphic>
      </p:graphicFrame>
      <p:graphicFrame>
        <p:nvGraphicFramePr>
          <p:cNvPr id="5" name="Tabell 4">
            <a:extLst>
              <a:ext uri="{FF2B5EF4-FFF2-40B4-BE49-F238E27FC236}">
                <a16:creationId xmlns:a16="http://schemas.microsoft.com/office/drawing/2014/main" id="{D4075B03-8CC2-935A-43F8-63D67C92A4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1307798"/>
              </p:ext>
            </p:extLst>
          </p:nvPr>
        </p:nvGraphicFramePr>
        <p:xfrm>
          <a:off x="5451543" y="1161965"/>
          <a:ext cx="4527343" cy="847725"/>
        </p:xfrm>
        <a:graphic>
          <a:graphicData uri="http://schemas.openxmlformats.org/drawingml/2006/table">
            <a:tbl>
              <a:tblPr/>
              <a:tblGrid>
                <a:gridCol w="4527343">
                  <a:extLst>
                    <a:ext uri="{9D8B030D-6E8A-4147-A177-3AD203B41FA5}">
                      <a16:colId xmlns:a16="http://schemas.microsoft.com/office/drawing/2014/main" val="3441783025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cs typeface="Times New Roman" panose="02020603050405020304" pitchFamily="18" charset="0"/>
                        </a:rPr>
                        <a:t>Resultat </a:t>
                      </a:r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cs typeface="Times New Roman" panose="02020603050405020304" pitchFamily="18" charset="0"/>
                        </a:rPr>
                        <a:t>(beskriv vad som gjorts under perioden)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F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27687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auto"/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auto"/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auto"/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auto"/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169090"/>
                  </a:ext>
                </a:extLst>
              </a:tr>
            </a:tbl>
          </a:graphicData>
        </a:graphic>
      </p:graphicFrame>
      <p:graphicFrame>
        <p:nvGraphicFramePr>
          <p:cNvPr id="6" name="Tabell 5">
            <a:extLst>
              <a:ext uri="{FF2B5EF4-FFF2-40B4-BE49-F238E27FC236}">
                <a16:creationId xmlns:a16="http://schemas.microsoft.com/office/drawing/2014/main" id="{3EA331BB-34A4-0EA5-09A1-D4C59C5771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381502"/>
              </p:ext>
            </p:extLst>
          </p:nvPr>
        </p:nvGraphicFramePr>
        <p:xfrm>
          <a:off x="865541" y="3329716"/>
          <a:ext cx="4330635" cy="695325"/>
        </p:xfrm>
        <a:graphic>
          <a:graphicData uri="http://schemas.openxmlformats.org/drawingml/2006/table">
            <a:tbl>
              <a:tblPr/>
              <a:tblGrid>
                <a:gridCol w="4330635">
                  <a:extLst>
                    <a:ext uri="{9D8B030D-6E8A-4147-A177-3AD203B41FA5}">
                      <a16:colId xmlns:a16="http://schemas.microsoft.com/office/drawing/2014/main" val="3711571146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cs typeface="Times New Roman" panose="02020603050405020304" pitchFamily="18" charset="0"/>
                        </a:rPr>
                        <a:t>Tidsplan </a:t>
                      </a:r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cs typeface="Times New Roman" panose="02020603050405020304" pitchFamily="18" charset="0"/>
                        </a:rPr>
                        <a:t>(projektstatus i förhållande till tidsplan)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F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28163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defTabSz="914400" fontAlgn="auto">
                        <a:tabLst/>
                        <a:defRPr/>
                      </a:pP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defTabSz="914400" fontAlgn="auto">
                        <a:tabLst/>
                        <a:defRPr/>
                      </a:pP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defTabSz="914400" fontAlgn="auto">
                        <a:tabLst/>
                        <a:defRPr/>
                      </a:pP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8337818"/>
                  </a:ext>
                </a:extLst>
              </a:tr>
            </a:tbl>
          </a:graphicData>
        </a:graphic>
      </p:graphicFrame>
      <p:graphicFrame>
        <p:nvGraphicFramePr>
          <p:cNvPr id="7" name="Tabell 6">
            <a:extLst>
              <a:ext uri="{FF2B5EF4-FFF2-40B4-BE49-F238E27FC236}">
                <a16:creationId xmlns:a16="http://schemas.microsoft.com/office/drawing/2014/main" id="{7A04998B-B69A-D18F-F149-468A1D5FEC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4474912"/>
              </p:ext>
            </p:extLst>
          </p:nvPr>
        </p:nvGraphicFramePr>
        <p:xfrm>
          <a:off x="5451543" y="3329717"/>
          <a:ext cx="4527343" cy="1116330"/>
        </p:xfrm>
        <a:graphic>
          <a:graphicData uri="http://schemas.openxmlformats.org/drawingml/2006/table">
            <a:tbl>
              <a:tblPr/>
              <a:tblGrid>
                <a:gridCol w="4527343">
                  <a:extLst>
                    <a:ext uri="{9D8B030D-6E8A-4147-A177-3AD203B41FA5}">
                      <a16:colId xmlns:a16="http://schemas.microsoft.com/office/drawing/2014/main" val="3711571146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cs typeface="Times New Roman" panose="02020603050405020304" pitchFamily="18" charset="0"/>
                        </a:rPr>
                        <a:t>Kostnad </a:t>
                      </a:r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cs typeface="Times New Roman" panose="02020603050405020304" pitchFamily="18" charset="0"/>
                        </a:rPr>
                        <a:t>(ange budget, förbrukning och hur mycket som kommer att nyttjas)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F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28163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auto"/>
                      <a:r>
                        <a:rPr lang="sv-S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cs typeface="Times New Roman" panose="02020603050405020304" pitchFamily="18" charset="0"/>
                        </a:rPr>
                        <a:t>Budget:</a:t>
                      </a:r>
                    </a:p>
                    <a:p>
                      <a:pPr algn="l" fontAlgn="auto"/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auto"/>
                      <a:r>
                        <a:rPr lang="sv-S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cs typeface="Times New Roman" panose="02020603050405020304" pitchFamily="18" charset="0"/>
                        </a:rPr>
                        <a:t>Förbrukat:</a:t>
                      </a:r>
                    </a:p>
                    <a:p>
                      <a:pPr algn="l" fontAlgn="auto"/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auto"/>
                      <a:r>
                        <a:rPr lang="sv-S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cs typeface="Times New Roman" panose="02020603050405020304" pitchFamily="18" charset="0"/>
                        </a:rPr>
                        <a:t>Hur mycket kommer nyttjas av budgeten: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8337818"/>
                  </a:ext>
                </a:extLst>
              </a:tr>
            </a:tbl>
          </a:graphicData>
        </a:graphic>
      </p:graphicFrame>
      <p:graphicFrame>
        <p:nvGraphicFramePr>
          <p:cNvPr id="8" name="Tabell 7">
            <a:extLst>
              <a:ext uri="{FF2B5EF4-FFF2-40B4-BE49-F238E27FC236}">
                <a16:creationId xmlns:a16="http://schemas.microsoft.com/office/drawing/2014/main" id="{42BE59EE-243A-19BE-3F1C-24528E386C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5335236"/>
              </p:ext>
            </p:extLst>
          </p:nvPr>
        </p:nvGraphicFramePr>
        <p:xfrm>
          <a:off x="865540" y="4629990"/>
          <a:ext cx="4330635" cy="643890"/>
        </p:xfrm>
        <a:graphic>
          <a:graphicData uri="http://schemas.openxmlformats.org/drawingml/2006/table">
            <a:tbl>
              <a:tblPr/>
              <a:tblGrid>
                <a:gridCol w="4330635">
                  <a:extLst>
                    <a:ext uri="{9D8B030D-6E8A-4147-A177-3AD203B41FA5}">
                      <a16:colId xmlns:a16="http://schemas.microsoft.com/office/drawing/2014/main" val="371157114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cs typeface="Times New Roman" panose="02020603050405020304" pitchFamily="18" charset="0"/>
                        </a:rPr>
                        <a:t>Personal </a:t>
                      </a:r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cs typeface="Times New Roman" panose="02020603050405020304" pitchFamily="18" charset="0"/>
                        </a:rPr>
                        <a:t>(avvikelser från plan, åtgärder som krävs)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F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28163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dirty="0"/>
                        <a:t> </a:t>
                      </a:r>
                      <a:endParaRPr lang="sv-SE" sz="1000" dirty="0">
                        <a:latin typeface="Palatino Linotype" panose="0204050205050503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0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000" dirty="0"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8337818"/>
                  </a:ext>
                </a:extLst>
              </a:tr>
            </a:tbl>
          </a:graphicData>
        </a:graphic>
      </p:graphicFrame>
      <p:graphicFrame>
        <p:nvGraphicFramePr>
          <p:cNvPr id="9" name="Tabell 8">
            <a:extLst>
              <a:ext uri="{FF2B5EF4-FFF2-40B4-BE49-F238E27FC236}">
                <a16:creationId xmlns:a16="http://schemas.microsoft.com/office/drawing/2014/main" id="{9C64F032-E894-609F-8C9B-7CCD594F4D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1648115"/>
              </p:ext>
            </p:extLst>
          </p:nvPr>
        </p:nvGraphicFramePr>
        <p:xfrm>
          <a:off x="5451543" y="4604273"/>
          <a:ext cx="4527343" cy="741045"/>
        </p:xfrm>
        <a:graphic>
          <a:graphicData uri="http://schemas.openxmlformats.org/drawingml/2006/table">
            <a:tbl>
              <a:tblPr/>
              <a:tblGrid>
                <a:gridCol w="4527343">
                  <a:extLst>
                    <a:ext uri="{9D8B030D-6E8A-4147-A177-3AD203B41FA5}">
                      <a16:colId xmlns:a16="http://schemas.microsoft.com/office/drawing/2014/main" val="3711571146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cs typeface="Times New Roman" panose="02020603050405020304" pitchFamily="18" charset="0"/>
                        </a:rPr>
                        <a:t>Risker </a:t>
                      </a:r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cs typeface="Times New Roman" panose="02020603050405020304" pitchFamily="18" charset="0"/>
                        </a:rPr>
                        <a:t>(risker som kan påverka projektets genomförande)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F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2816393"/>
                  </a:ext>
                </a:extLst>
              </a:tr>
              <a:tr h="346587">
                <a:tc>
                  <a:txBody>
                    <a:bodyPr/>
                    <a:lstStyle/>
                    <a:p>
                      <a:pPr algn="l" fontAlgn="auto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cs typeface="Times New Roman"/>
                      </a:endParaRPr>
                    </a:p>
                    <a:p>
                      <a:pPr algn="l" fontAlgn="auto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cs typeface="Times New Roman"/>
                      </a:endParaRPr>
                    </a:p>
                    <a:p>
                      <a:pPr algn="l" fontAlgn="auto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8337818"/>
                  </a:ext>
                </a:extLst>
              </a:tr>
            </a:tbl>
          </a:graphicData>
        </a:graphic>
      </p:graphicFrame>
      <p:sp>
        <p:nvSpPr>
          <p:cNvPr id="10" name="textruta 9">
            <a:extLst>
              <a:ext uri="{FF2B5EF4-FFF2-40B4-BE49-F238E27FC236}">
                <a16:creationId xmlns:a16="http://schemas.microsoft.com/office/drawing/2014/main" id="{5B53C35B-9539-867C-8324-804FA176001C}"/>
              </a:ext>
            </a:extLst>
          </p:cNvPr>
          <p:cNvSpPr txBox="1"/>
          <p:nvPr/>
        </p:nvSpPr>
        <p:spPr>
          <a:xfrm>
            <a:off x="3140765" y="516835"/>
            <a:ext cx="4110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/>
              <a:t>Projektnamn: </a:t>
            </a:r>
            <a:r>
              <a:rPr lang="sv-SE" dirty="0" err="1"/>
              <a:t>xxxx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24158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Mittuniversitete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5CB9"/>
      </a:accent1>
      <a:accent2>
        <a:srgbClr val="00BFD6"/>
      </a:accent2>
      <a:accent3>
        <a:srgbClr val="007934"/>
      </a:accent3>
      <a:accent4>
        <a:srgbClr val="3FAE2A"/>
      </a:accent4>
      <a:accent5>
        <a:srgbClr val="706259"/>
      </a:accent5>
      <a:accent6>
        <a:srgbClr val="AEA299"/>
      </a:accent6>
      <a:hlink>
        <a:srgbClr val="0563C1"/>
      </a:hlink>
      <a:folHlink>
        <a:srgbClr val="954F72"/>
      </a:folHlink>
    </a:clrScheme>
    <a:fontScheme name="PP Mittuniversitete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SCN 16.9.potx" id="{37F6D8C5-9675-4404-900A-E86DC592998E}" vid="{45E6DD0E-98EE-4F9C-B324-6ACD77EA76F1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8DCEFDAFA6BB644A5163F1DF51E26F1" ma:contentTypeVersion="6" ma:contentTypeDescription="Skapa ett nytt dokument." ma:contentTypeScope="" ma:versionID="12509ad769f200ce916b673066062c20">
  <xsd:schema xmlns:xsd="http://www.w3.org/2001/XMLSchema" xmlns:xs="http://www.w3.org/2001/XMLSchema" xmlns:p="http://schemas.microsoft.com/office/2006/metadata/properties" xmlns:ns2="49844139-966f-40db-bdeb-ec04d6df655b" xmlns:ns3="59c190ee-7fd7-4d54-8341-ea849df25538" targetNamespace="http://schemas.microsoft.com/office/2006/metadata/properties" ma:root="true" ma:fieldsID="7732d5ebc097fa1d85bd4873e7451684" ns2:_="" ns3:_="">
    <xsd:import namespace="49844139-966f-40db-bdeb-ec04d6df655b"/>
    <xsd:import namespace="59c190ee-7fd7-4d54-8341-ea849df2553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844139-966f-40db-bdeb-ec04d6df655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c190ee-7fd7-4d54-8341-ea849df2553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9FEDCB7-3567-4143-AC1A-2EC9A363CAEE}">
  <ds:schemaRefs>
    <ds:schemaRef ds:uri="http://www.w3.org/XML/1998/namespace"/>
    <ds:schemaRef ds:uri="59c190ee-7fd7-4d54-8341-ea849df25538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purl.org/dc/dcmitype/"/>
    <ds:schemaRef ds:uri="49844139-966f-40db-bdeb-ec04d6df655b"/>
    <ds:schemaRef ds:uri="http://purl.org/dc/terms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B6D4924E-D041-4874-B55F-495A463409A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1DCA9EA-11DF-44F2-BB32-4A5B1CF0CF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9844139-966f-40db-bdeb-ec04d6df655b"/>
    <ds:schemaRef ds:uri="59c190ee-7fd7-4d54-8341-ea849df2553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4597</TotalTime>
  <Words>92</Words>
  <Application>Microsoft Office PowerPoint</Application>
  <PresentationFormat>Bredbild</PresentationFormat>
  <Paragraphs>31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6" baseType="lpstr">
      <vt:lpstr>Arial</vt:lpstr>
      <vt:lpstr>Calibri</vt:lpstr>
      <vt:lpstr>Palatino Linotype</vt:lpstr>
      <vt:lpstr>Times New Roman</vt:lpstr>
      <vt:lpstr>Office-tema</vt:lpstr>
      <vt:lpstr>PowerPoint-presentation</vt:lpstr>
    </vt:vector>
  </TitlesOfParts>
  <Company>Mittuniversitetet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Eva Rodin Svantesson</dc:creator>
  <cp:lastModifiedBy>Eva Rodin Svantesson</cp:lastModifiedBy>
  <cp:revision>11</cp:revision>
  <cp:lastPrinted>2015-05-26T13:42:18Z</cp:lastPrinted>
  <dcterms:created xsi:type="dcterms:W3CDTF">2024-04-15T07:35:39Z</dcterms:created>
  <dcterms:modified xsi:type="dcterms:W3CDTF">2024-08-20T09:09:15Z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0x01010068DCEFDAFA6BB644A5163F1DF51E26F1</vt:lpwstr>
  </property>
</Properties>
</file>