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35"/>
  </p:handoutMasterIdLst>
  <p:sldIdLst>
    <p:sldId id="257" r:id="rId3"/>
    <p:sldId id="256" r:id="rId4"/>
    <p:sldId id="448" r:id="rId5"/>
    <p:sldId id="260" r:id="rId6"/>
    <p:sldId id="283" r:id="rId7"/>
    <p:sldId id="259" r:id="rId8"/>
    <p:sldId id="261" r:id="rId9"/>
    <p:sldId id="262" r:id="rId10"/>
    <p:sldId id="311" r:id="rId11"/>
    <p:sldId id="269" r:id="rId12"/>
    <p:sldId id="272" r:id="rId13"/>
    <p:sldId id="274" r:id="rId14"/>
    <p:sldId id="275" r:id="rId15"/>
    <p:sldId id="276" r:id="rId16"/>
    <p:sldId id="286" r:id="rId17"/>
    <p:sldId id="268" r:id="rId18"/>
    <p:sldId id="298" r:id="rId19"/>
    <p:sldId id="300" r:id="rId20"/>
    <p:sldId id="305" r:id="rId21"/>
    <p:sldId id="299" r:id="rId22"/>
    <p:sldId id="313" r:id="rId23"/>
    <p:sldId id="282" r:id="rId24"/>
    <p:sldId id="288" r:id="rId25"/>
    <p:sldId id="264" r:id="rId26"/>
    <p:sldId id="290" r:id="rId27"/>
    <p:sldId id="281" r:id="rId28"/>
    <p:sldId id="287" r:id="rId29"/>
    <p:sldId id="267" r:id="rId30"/>
    <p:sldId id="278" r:id="rId31"/>
    <p:sldId id="279" r:id="rId32"/>
    <p:sldId id="266" r:id="rId33"/>
    <p:sldId id="307" r:id="rId34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FE8826"/>
    <a:srgbClr val="EA8B00"/>
    <a:srgbClr val="EE5650"/>
    <a:srgbClr val="FE7302"/>
    <a:srgbClr val="303030"/>
    <a:srgbClr val="333333"/>
    <a:srgbClr val="4791A5"/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5525" autoAdjust="0"/>
  </p:normalViewPr>
  <p:slideViewPr>
    <p:cSldViewPr snapToGrid="0">
      <p:cViewPr varScale="1">
        <p:scale>
          <a:sx n="51" d="100"/>
          <a:sy n="51" d="100"/>
        </p:scale>
        <p:origin x="64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70DBF-295C-4673-959E-75C098271C9F}" type="datetimeFigureOut">
              <a:rPr lang="sv-SE" smtClean="0"/>
              <a:t>2022-02-07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29360-F1A0-44B1-B754-EC6F7E2F02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5273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134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96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11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98967" y="149226"/>
            <a:ext cx="11806767" cy="6551613"/>
          </a:xfrm>
          <a:prstGeom prst="rect">
            <a:avLst/>
          </a:prstGeom>
          <a:solidFill>
            <a:srgbClr val="FF8800"/>
          </a:solidFill>
          <a:ln>
            <a:solidFill>
              <a:srgbClr val="FF9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sv-SE" sz="1800">
              <a:solidFill>
                <a:prstClr val="white"/>
              </a:solidFill>
            </a:endParaRPr>
          </a:p>
        </p:txBody>
      </p:sp>
      <p:pic>
        <p:nvPicPr>
          <p:cNvPr id="6" name="Bildobjekt 10" descr="vit symbo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857" y="878749"/>
            <a:ext cx="4840040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0397" y="1243600"/>
            <a:ext cx="6240000" cy="2160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0399" y="3440370"/>
            <a:ext cx="6240000" cy="216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Klicka här för att ändra format på underrubrik i bakgrunden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7977011" y="6310841"/>
            <a:ext cx="388196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>
              <a:defRPr/>
            </a:pPr>
            <a:r>
              <a:rPr lang="sv-SE" sz="1100" dirty="0">
                <a:solidFill>
                  <a:prstClr val="white"/>
                </a:solidFill>
                <a:ea typeface="ヒラギノ角ゴ Pro W3" charset="-128"/>
              </a:rPr>
              <a:t>beslutsstöd som det borde vara</a:t>
            </a:r>
          </a:p>
        </p:txBody>
      </p:sp>
      <p:pic>
        <p:nvPicPr>
          <p:cNvPr id="13" name="Bildobjekt 12" descr="Hypergene_logo_ne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23" y="6231685"/>
            <a:ext cx="2208000" cy="3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181101"/>
            <a:ext cx="10972800" cy="4826001"/>
          </a:xfrm>
        </p:spPr>
        <p:txBody>
          <a:bodyPr/>
          <a:lstStyle>
            <a:lvl1pPr>
              <a:defRPr sz="1800" b="0"/>
            </a:lvl1pPr>
            <a:lvl2pPr>
              <a:buFont typeface="Arial Unicode MS"/>
              <a:buChar char="▶"/>
              <a:defRPr sz="1600"/>
            </a:lvl2pPr>
            <a:lvl3pPr>
              <a:buFont typeface="Arial Unicode MS"/>
              <a:buChar char="▶"/>
              <a:defRPr sz="1600"/>
            </a:lvl3pPr>
            <a:lvl4pPr>
              <a:buFont typeface="Arial Unicode MS"/>
              <a:buChar char="▶"/>
              <a:defRPr sz="1600"/>
            </a:lvl4pPr>
            <a:lvl5pPr>
              <a:buFont typeface="Arial Unicode MS"/>
              <a:buChar char="▶"/>
              <a:defRPr sz="1600"/>
            </a:lvl5pPr>
          </a:lstStyle>
          <a:p>
            <a:pPr lvl="0"/>
            <a:r>
              <a:rPr lang="en-US" noProof="0"/>
              <a:t>Klicka här för att ändra format på bakgrundstexten</a:t>
            </a:r>
          </a:p>
          <a:p>
            <a:pPr lvl="1"/>
            <a:r>
              <a:rPr lang="en-US" noProof="0"/>
              <a:t>Nivå två</a:t>
            </a:r>
          </a:p>
          <a:p>
            <a:pPr lvl="2"/>
            <a:r>
              <a:rPr lang="en-US" noProof="0"/>
              <a:t>Nivå tre</a:t>
            </a:r>
          </a:p>
          <a:p>
            <a:pPr lvl="3"/>
            <a:r>
              <a:rPr lang="en-US" noProof="0"/>
              <a:t>Nivå fyra</a:t>
            </a:r>
          </a:p>
          <a:p>
            <a:pPr lvl="4"/>
            <a:r>
              <a:rPr lang="en-US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FEB3-93EB-8C48-9645-6B2BC61AEA56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021904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02191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2618-57D0-AD4A-B5AE-57583F0FE022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14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8" descr="symbol_grå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824" y="885184"/>
            <a:ext cx="4840515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382117"/>
            <a:ext cx="7128463" cy="1143000"/>
          </a:xfrm>
        </p:spPr>
        <p:txBody>
          <a:bodyPr/>
          <a:lstStyle/>
          <a:p>
            <a:r>
              <a:rPr lang="en-US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586090"/>
            <a:ext cx="5384800" cy="44083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SzPct val="100000"/>
              <a:buFont typeface="Arial Unicode MS"/>
              <a:buChar char="▶"/>
              <a:defRPr sz="1600"/>
            </a:lvl2pPr>
            <a:lvl3pPr>
              <a:buSzPct val="100000"/>
              <a:buFont typeface="Arial Unicode MS"/>
              <a:buChar char="▶"/>
              <a:defRPr sz="1600"/>
            </a:lvl3pPr>
            <a:lvl4pPr>
              <a:buSzPct val="100000"/>
              <a:buFont typeface="Arial Unicode MS"/>
              <a:buChar char="▶"/>
              <a:defRPr sz="1600"/>
            </a:lvl4pPr>
            <a:lvl5pPr>
              <a:buSzPct val="100000"/>
              <a:buFont typeface="Arial Unicode MS"/>
              <a:buChar char="▶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Klicka här för att ändra format på bakgrundstexten</a:t>
            </a:r>
          </a:p>
          <a:p>
            <a:pPr lvl="1"/>
            <a:r>
              <a:rPr lang="en-US" noProof="0"/>
              <a:t>Nivå två</a:t>
            </a:r>
          </a:p>
          <a:p>
            <a:pPr lvl="2"/>
            <a:r>
              <a:rPr lang="en-US" noProof="0"/>
              <a:t>Nivå tre</a:t>
            </a:r>
          </a:p>
          <a:p>
            <a:pPr lvl="3"/>
            <a:r>
              <a:rPr lang="en-US" noProof="0"/>
              <a:t>Nivå fyra</a:t>
            </a:r>
          </a:p>
          <a:p>
            <a:pPr lvl="4"/>
            <a:r>
              <a:rPr lang="en-US" noProof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9125-97CE-624A-BC51-8FA8454CEA02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2022-02-07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8034-55A1-924F-BF64-BF1FEC0BA7AE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07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373415"/>
            <a:ext cx="10972800" cy="1143000"/>
          </a:xfrm>
        </p:spPr>
        <p:txBody>
          <a:bodyPr/>
          <a:lstStyle/>
          <a:p>
            <a:r>
              <a:rPr lang="en-US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571979"/>
            <a:ext cx="5384800" cy="4435121"/>
          </a:xfrm>
        </p:spPr>
        <p:txBody>
          <a:bodyPr/>
          <a:lstStyle>
            <a:lvl1pPr>
              <a:defRPr sz="1800"/>
            </a:lvl1pPr>
            <a:lvl2pPr>
              <a:buFont typeface="Arial Unicode MS"/>
              <a:buChar char="▶"/>
              <a:defRPr sz="1600"/>
            </a:lvl2pPr>
            <a:lvl3pPr>
              <a:buFont typeface="Arial Unicode MS"/>
              <a:buChar char="▶"/>
              <a:defRPr sz="1600"/>
            </a:lvl3pPr>
            <a:lvl4pPr>
              <a:buFont typeface="Arial Unicode MS"/>
              <a:buChar char="▶"/>
              <a:defRPr sz="1600"/>
            </a:lvl4pPr>
            <a:lvl5pPr>
              <a:buFont typeface="Arial Unicode MS"/>
              <a:buChar char="▶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Klicka här för att ändra format på bakgrundstexten</a:t>
            </a:r>
          </a:p>
          <a:p>
            <a:pPr lvl="1"/>
            <a:r>
              <a:rPr lang="en-US" noProof="0"/>
              <a:t>Nivå två</a:t>
            </a:r>
          </a:p>
          <a:p>
            <a:pPr lvl="2"/>
            <a:r>
              <a:rPr lang="en-US" noProof="0"/>
              <a:t>Nivå tre</a:t>
            </a:r>
          </a:p>
          <a:p>
            <a:pPr lvl="3"/>
            <a:r>
              <a:rPr lang="en-US" noProof="0"/>
              <a:t>Nivå fyra</a:t>
            </a:r>
          </a:p>
          <a:p>
            <a:pPr lvl="4"/>
            <a:r>
              <a:rPr lang="en-US" noProof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571979"/>
            <a:ext cx="5384800" cy="4435122"/>
          </a:xfrm>
        </p:spPr>
        <p:txBody>
          <a:bodyPr/>
          <a:lstStyle>
            <a:lvl1pPr>
              <a:defRPr sz="2000"/>
            </a:lvl1pPr>
            <a:lvl2pPr>
              <a:buFont typeface="Arial Unicode MS"/>
              <a:buChar char="▶"/>
              <a:defRPr sz="1600"/>
            </a:lvl2pPr>
            <a:lvl3pPr>
              <a:buFont typeface="Arial Unicode MS"/>
              <a:buChar char="▶"/>
              <a:defRPr sz="1600"/>
            </a:lvl3pPr>
            <a:lvl4pPr>
              <a:buFont typeface="Arial Unicode MS"/>
              <a:buChar char="▶"/>
              <a:defRPr sz="1600"/>
            </a:lvl4pPr>
            <a:lvl5pPr>
              <a:buFont typeface="Arial Unicode MS"/>
              <a:buChar char="▶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Klicka här för att ändra format på bakgrundstexten</a:t>
            </a:r>
          </a:p>
          <a:p>
            <a:pPr lvl="1"/>
            <a:r>
              <a:rPr lang="en-US" noProof="0"/>
              <a:t>Nivå två</a:t>
            </a:r>
          </a:p>
          <a:p>
            <a:pPr lvl="2"/>
            <a:r>
              <a:rPr lang="en-US" noProof="0"/>
              <a:t>Nivå tre</a:t>
            </a:r>
          </a:p>
          <a:p>
            <a:pPr lvl="3"/>
            <a:r>
              <a:rPr lang="en-US" noProof="0"/>
              <a:t>Nivå fyra</a:t>
            </a:r>
          </a:p>
          <a:p>
            <a:pPr lvl="4"/>
            <a:r>
              <a:rPr lang="en-US" noProof="0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AEF2-F277-E640-9406-F6ACEF083504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021904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02191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602A5-05BF-7F46-8509-17297D4238BF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1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373415"/>
            <a:ext cx="10972800" cy="1143000"/>
          </a:xfrm>
        </p:spPr>
        <p:txBody>
          <a:bodyPr/>
          <a:lstStyle/>
          <a:p>
            <a:r>
              <a:rPr lang="en-US" noProof="0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4982-BDFA-9143-B4AE-A76817A4820C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8C5E-A003-D141-82E9-8D0A93B74059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B235-4DF6-E74B-99BB-39C3ECD59109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9DDC-E758-D74D-B61E-001760C78A51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523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72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83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37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027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30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0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98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A708-20AC-471B-8278-B9F28A327FDB}" type="datetimeFigureOut">
              <a:rPr lang="sv-SE" smtClean="0"/>
              <a:pPr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526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173810"/>
            <a:ext cx="10972800" cy="484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Klicka här för att ändra format på bakgrundstexten</a:t>
            </a:r>
          </a:p>
          <a:p>
            <a:pPr lvl="1"/>
            <a:r>
              <a:rPr lang="en-US" noProof="0"/>
              <a:t>Nivå två</a:t>
            </a:r>
          </a:p>
          <a:p>
            <a:pPr lvl="2"/>
            <a:r>
              <a:rPr lang="en-US" noProof="0"/>
              <a:t>Nivå tre</a:t>
            </a:r>
          </a:p>
          <a:p>
            <a:pPr lvl="3"/>
            <a:r>
              <a:rPr lang="en-US" noProof="0"/>
              <a:t>Nivå fyra</a:t>
            </a:r>
          </a:p>
          <a:p>
            <a:pPr lvl="4"/>
            <a:r>
              <a:rPr lang="en-US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1" y="60176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25A4855D-278D-D142-A5B9-F61B4A94AC8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2022-02-07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02190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02191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E402053-BC90-BD48-8F9B-D70C630CFCB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Bildobjekt 6" descr="Hypergene_logo_rgb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490" y="6377517"/>
            <a:ext cx="2168737" cy="3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ruta 7"/>
          <p:cNvSpPr txBox="1"/>
          <p:nvPr/>
        </p:nvSpPr>
        <p:spPr>
          <a:xfrm>
            <a:off x="7807678" y="6387041"/>
            <a:ext cx="388196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>
              <a:defRPr/>
            </a:pPr>
            <a:r>
              <a:rPr lang="sv-SE" sz="1100" dirty="0">
                <a:solidFill>
                  <a:srgbClr val="BFBFBF"/>
                </a:solidFill>
                <a:ea typeface="ヒラギノ角ゴ Pro W3" charset="-128"/>
              </a:rPr>
              <a:t>beslutsstöd som det borde vara</a:t>
            </a:r>
          </a:p>
        </p:txBody>
      </p:sp>
    </p:spTree>
    <p:extLst>
      <p:ext uri="{BB962C8B-B14F-4D97-AF65-F5344CB8AC3E}">
        <p14:creationId xmlns:p14="http://schemas.microsoft.com/office/powerpoint/2010/main" val="245404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800" b="1" kern="1200">
          <a:solidFill>
            <a:srgbClr val="FF9800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" charset="0"/>
        <a:buChar char="•"/>
        <a:defRPr sz="18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 Unicode MS"/>
        <a:buChar char="▶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 Unicode MS"/>
        <a:buChar char="▶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 Unicode MS"/>
        <a:buChar char="▶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 Unicode MS"/>
        <a:buChar char="▶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39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4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0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47.png"/><Relationship Id="rId2" Type="http://schemas.openxmlformats.org/officeDocument/2006/relationships/image" Target="../media/image100.pn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2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5.png"/><Relationship Id="rId4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7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Hypergene för chefer</a:t>
            </a:r>
          </a:p>
          <a:p>
            <a:r>
              <a:rPr lang="sv-SE" sz="2400"/>
              <a:t>2022-01-01</a:t>
            </a:r>
            <a:endParaRPr lang="sv-SE" sz="2400" dirty="0"/>
          </a:p>
        </p:txBody>
      </p:sp>
      <p:pic>
        <p:nvPicPr>
          <p:cNvPr id="1026" name="Picture 2" descr="MU_logotyp_int_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225743"/>
            <a:ext cx="2137831" cy="10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9706708" y="6330462"/>
            <a:ext cx="2164861" cy="203200"/>
          </a:xfrm>
          <a:prstGeom prst="rect">
            <a:avLst/>
          </a:prstGeom>
          <a:solidFill>
            <a:srgbClr val="FE8826"/>
          </a:solidFill>
          <a:ln>
            <a:solidFill>
              <a:srgbClr val="FF98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79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767540" y="99465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två alternativa översikter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138855" y="1127141"/>
            <a:ext cx="7900418" cy="18886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print"/>
          <a:srcRect b="12857"/>
          <a:stretch/>
        </p:blipFill>
        <p:spPr>
          <a:xfrm>
            <a:off x="2148277" y="1143886"/>
            <a:ext cx="7875583" cy="1871036"/>
          </a:xfrm>
          <a:prstGeom prst="rect">
            <a:avLst/>
          </a:prstGeom>
        </p:spPr>
      </p:pic>
      <p:sp>
        <p:nvSpPr>
          <p:cNvPr id="38" name="Rektangel 37"/>
          <p:cNvSpPr/>
          <p:nvPr/>
        </p:nvSpPr>
        <p:spPr>
          <a:xfrm>
            <a:off x="2131605" y="3187472"/>
            <a:ext cx="7900418" cy="18886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 cstate="print"/>
          <a:srcRect b="9608"/>
          <a:stretch/>
        </p:blipFill>
        <p:spPr>
          <a:xfrm>
            <a:off x="2147648" y="3201461"/>
            <a:ext cx="7884375" cy="1871701"/>
          </a:xfrm>
          <a:prstGeom prst="rect">
            <a:avLst/>
          </a:prstGeom>
        </p:spPr>
      </p:pic>
      <p:sp>
        <p:nvSpPr>
          <p:cNvPr id="39" name="textruta 38"/>
          <p:cNvSpPr txBox="1"/>
          <p:nvPr/>
        </p:nvSpPr>
        <p:spPr>
          <a:xfrm>
            <a:off x="202859" y="2237230"/>
            <a:ext cx="16703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Välj mått för att ändra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visning i tabellerna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på dessa flikar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”Utfall ack” t o m ”April”.</a:t>
            </a: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För ”Utfall ack” alt.</a:t>
            </a: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”Budget ack” för helår</a:t>
            </a: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anges ”Dec” istället </a:t>
            </a: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För ”April” som Period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</p:txBody>
      </p:sp>
      <p:sp>
        <p:nvSpPr>
          <p:cNvPr id="40" name="Rektangel med rundade hörn 39"/>
          <p:cNvSpPr/>
          <p:nvPr/>
        </p:nvSpPr>
        <p:spPr>
          <a:xfrm>
            <a:off x="127685" y="1142999"/>
            <a:ext cx="1841728" cy="2980593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244"/>
          <p:cNvSpPr/>
          <p:nvPr/>
        </p:nvSpPr>
        <p:spPr bwMode="auto">
          <a:xfrm>
            <a:off x="351089" y="966928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cxnSp>
        <p:nvCxnSpPr>
          <p:cNvPr id="42" name="Rak 41"/>
          <p:cNvCxnSpPr/>
          <p:nvPr/>
        </p:nvCxnSpPr>
        <p:spPr>
          <a:xfrm>
            <a:off x="1879047" y="1736494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/>
        </p:nvCxnSpPr>
        <p:spPr>
          <a:xfrm>
            <a:off x="1873185" y="3796824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148" y="1556141"/>
            <a:ext cx="1028700" cy="542925"/>
          </a:xfrm>
          <a:prstGeom prst="rect">
            <a:avLst/>
          </a:prstGeom>
        </p:spPr>
      </p:pic>
      <p:sp>
        <p:nvSpPr>
          <p:cNvPr id="44" name="Rektangulär 43"/>
          <p:cNvSpPr/>
          <p:nvPr/>
        </p:nvSpPr>
        <p:spPr>
          <a:xfrm>
            <a:off x="3464168" y="5528346"/>
            <a:ext cx="5187462" cy="986153"/>
          </a:xfrm>
          <a:prstGeom prst="wedgeRectCallout">
            <a:avLst>
              <a:gd name="adj1" fmla="val -39615"/>
              <a:gd name="adj2" fmla="val -7682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Även dessa flikar visar en resultaträkningsuppställning för det valda måttet. Den övre med visning </a:t>
            </a:r>
            <a:r>
              <a:rPr lang="sv-SE" sz="1200" b="1" dirty="0">
                <a:solidFill>
                  <a:srgbClr val="FE7302"/>
                </a:solidFill>
              </a:rPr>
              <a:t>per period </a:t>
            </a:r>
            <a:r>
              <a:rPr lang="sv-SE" sz="1200" dirty="0">
                <a:solidFill>
                  <a:srgbClr val="FE7302"/>
                </a:solidFill>
              </a:rPr>
              <a:t>och den undre med visning </a:t>
            </a:r>
            <a:r>
              <a:rPr lang="sv-SE" sz="1200" b="1" dirty="0">
                <a:solidFill>
                  <a:srgbClr val="FE7302"/>
                </a:solidFill>
              </a:rPr>
              <a:t>per verksamhet </a:t>
            </a:r>
          </a:p>
          <a:p>
            <a:pPr algn="ctr"/>
            <a:endParaRPr lang="sv-SE" sz="600" dirty="0">
              <a:solidFill>
                <a:srgbClr val="FE7302"/>
              </a:solidFill>
            </a:endParaRPr>
          </a:p>
          <a:p>
            <a:pPr algn="ctr"/>
            <a:r>
              <a:rPr lang="sv-SE" sz="1200" dirty="0">
                <a:solidFill>
                  <a:srgbClr val="FE7302"/>
                </a:solidFill>
              </a:rPr>
              <a:t>Urvalen är även i dessa flikar delvis förvalda alternativt görs aktivt av användaren i de generella väljarna för rapporten eller genom att klicka på rader i övriga flikar</a:t>
            </a:r>
          </a:p>
        </p:txBody>
      </p:sp>
      <p:sp>
        <p:nvSpPr>
          <p:cNvPr id="45" name="Rektangulär 44"/>
          <p:cNvSpPr/>
          <p:nvPr/>
        </p:nvSpPr>
        <p:spPr>
          <a:xfrm>
            <a:off x="7931852" y="2219559"/>
            <a:ext cx="2092008" cy="499994"/>
          </a:xfrm>
          <a:prstGeom prst="wedgeRectCallout">
            <a:avLst>
              <a:gd name="adj1" fmla="val -92743"/>
              <a:gd name="adj2" fmla="val -3488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Kontexten över tabellen</a:t>
            </a:r>
            <a:br>
              <a:rPr lang="sv-SE" sz="1200" dirty="0">
                <a:solidFill>
                  <a:srgbClr val="FE7302"/>
                </a:solidFill>
              </a:rPr>
            </a:br>
            <a:r>
              <a:rPr lang="sv-SE" sz="1200" dirty="0">
                <a:solidFill>
                  <a:srgbClr val="FE7302"/>
                </a:solidFill>
              </a:rPr>
              <a:t>visar vad som presenteras</a:t>
            </a: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5" cstate="print"/>
          <a:srcRect t="53713" r="13662" b="24696"/>
          <a:stretch/>
        </p:blipFill>
        <p:spPr>
          <a:xfrm>
            <a:off x="10652955" y="557470"/>
            <a:ext cx="871704" cy="197427"/>
          </a:xfrm>
          <a:prstGeom prst="rect">
            <a:avLst/>
          </a:prstGeom>
        </p:spPr>
      </p:pic>
      <p:cxnSp>
        <p:nvCxnSpPr>
          <p:cNvPr id="18" name="Rak pil 17"/>
          <p:cNvCxnSpPr/>
          <p:nvPr/>
        </p:nvCxnSpPr>
        <p:spPr>
          <a:xfrm flipH="1">
            <a:off x="4229100" y="736909"/>
            <a:ext cx="60960" cy="505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>
            <a:off x="4459502" y="736909"/>
            <a:ext cx="653518" cy="2570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ak pil 2"/>
          <p:cNvCxnSpPr/>
          <p:nvPr/>
        </p:nvCxnSpPr>
        <p:spPr>
          <a:xfrm flipV="1">
            <a:off x="1224874" y="2345849"/>
            <a:ext cx="1998386" cy="995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pil 5"/>
          <p:cNvCxnSpPr/>
          <p:nvPr/>
        </p:nvCxnSpPr>
        <p:spPr>
          <a:xfrm>
            <a:off x="1286007" y="3341689"/>
            <a:ext cx="1937253" cy="881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3806" y="819358"/>
            <a:ext cx="933333" cy="102857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015" y="2819866"/>
            <a:ext cx="980369" cy="108040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5273" y="99465"/>
            <a:ext cx="2149351" cy="4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2138855" y="1127141"/>
            <a:ext cx="7900418" cy="208538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2" cstate="print"/>
          <a:srcRect l="355" t="13695" r="10012"/>
          <a:stretch/>
        </p:blipFill>
        <p:spPr>
          <a:xfrm>
            <a:off x="2151252" y="1133894"/>
            <a:ext cx="7888021" cy="205669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172960" y="2779651"/>
            <a:ext cx="7469804" cy="192149"/>
          </a:xfrm>
          <a:prstGeom prst="rect">
            <a:avLst/>
          </a:prstGeom>
          <a:solidFill>
            <a:srgbClr val="5B9BD5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3626427" y="2779651"/>
            <a:ext cx="322118" cy="16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print"/>
          <a:srcRect r="10036" b="4601"/>
          <a:stretch/>
        </p:blipFill>
        <p:spPr>
          <a:xfrm>
            <a:off x="4533824" y="3449258"/>
            <a:ext cx="5505449" cy="1810786"/>
          </a:xfrm>
          <a:prstGeom prst="rect">
            <a:avLst/>
          </a:prstGeom>
        </p:spPr>
      </p:pic>
      <p:sp>
        <p:nvSpPr>
          <p:cNvPr id="22" name="Rektangel 21"/>
          <p:cNvSpPr/>
          <p:nvPr/>
        </p:nvSpPr>
        <p:spPr>
          <a:xfrm>
            <a:off x="6221952" y="4145973"/>
            <a:ext cx="1851783" cy="176646"/>
          </a:xfrm>
          <a:prstGeom prst="rect">
            <a:avLst/>
          </a:prstGeom>
          <a:solidFill>
            <a:srgbClr val="5B9BD5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/>
          <p:cNvSpPr/>
          <p:nvPr/>
        </p:nvSpPr>
        <p:spPr>
          <a:xfrm>
            <a:off x="4564034" y="3449266"/>
            <a:ext cx="5482883" cy="181077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Vinklad  5"/>
          <p:cNvCxnSpPr/>
          <p:nvPr/>
        </p:nvCxnSpPr>
        <p:spPr>
          <a:xfrm rot="16200000" flipH="1">
            <a:off x="4357884" y="2476039"/>
            <a:ext cx="1293670" cy="2434466"/>
          </a:xfrm>
          <a:prstGeom prst="bentConnector2">
            <a:avLst/>
          </a:prstGeom>
          <a:ln w="38100">
            <a:solidFill>
              <a:srgbClr val="FE882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koddelsflikar</a:t>
            </a:r>
          </a:p>
        </p:txBody>
      </p:sp>
      <p:sp>
        <p:nvSpPr>
          <p:cNvPr id="40" name="Rektangel med rundade hörn 39"/>
          <p:cNvSpPr/>
          <p:nvPr/>
        </p:nvSpPr>
        <p:spPr>
          <a:xfrm>
            <a:off x="2122746" y="3470564"/>
            <a:ext cx="2251826" cy="23282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ulär 44"/>
          <p:cNvSpPr/>
          <p:nvPr/>
        </p:nvSpPr>
        <p:spPr>
          <a:xfrm>
            <a:off x="10179735" y="4133369"/>
            <a:ext cx="1907762" cy="499994"/>
          </a:xfrm>
          <a:prstGeom prst="wedgeRectCallout">
            <a:avLst>
              <a:gd name="adj1" fmla="val -58140"/>
              <a:gd name="adj2" fmla="val -3030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Kontexten över tabellen</a:t>
            </a:r>
            <a:br>
              <a:rPr lang="sv-SE" sz="1200" dirty="0">
                <a:solidFill>
                  <a:srgbClr val="FE7302"/>
                </a:solidFill>
              </a:rPr>
            </a:br>
            <a:r>
              <a:rPr lang="sv-SE" sz="1200" dirty="0">
                <a:solidFill>
                  <a:srgbClr val="FE7302"/>
                </a:solidFill>
              </a:rPr>
              <a:t>visar vad som presenteras</a:t>
            </a:r>
          </a:p>
        </p:txBody>
      </p:sp>
      <p:sp>
        <p:nvSpPr>
          <p:cNvPr id="41" name="Oval 244"/>
          <p:cNvSpPr/>
          <p:nvPr/>
        </p:nvSpPr>
        <p:spPr bwMode="auto">
          <a:xfrm>
            <a:off x="2346151" y="3273720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2082754" y="3567273"/>
            <a:ext cx="233338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Genom att klicka på en rad (på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grupperingsnivå eller lägsta nivå)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i någon av flikarna så slår valet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igenom på övriga flikar</a:t>
            </a:r>
            <a:br>
              <a:rPr lang="sv-SE" sz="1200" dirty="0">
                <a:solidFill>
                  <a:srgbClr val="4791A5"/>
                </a:solidFill>
              </a:rPr>
            </a:br>
            <a:br>
              <a:rPr lang="sv-SE" sz="8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Från översiktsflikarna väljs konto eller kontogrupp och på koddels- flikarna görs skärningen på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den koddel fliken avser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I ex. ovan är urvalet ”520 Övrig drift” i flik ”Resultaträkning”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 rotWithShape="1">
          <a:blip r:embed="rId4" cstate="print"/>
          <a:srcRect t="53713" r="13662" b="24696"/>
          <a:stretch/>
        </p:blipFill>
        <p:spPr>
          <a:xfrm>
            <a:off x="10634895" y="524785"/>
            <a:ext cx="871704" cy="197427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>
          <a:xfrm flipV="1">
            <a:off x="4183688" y="1965960"/>
            <a:ext cx="212592" cy="3430039"/>
          </a:xfrm>
          <a:prstGeom prst="straightConnector1">
            <a:avLst/>
          </a:prstGeom>
          <a:ln w="9525">
            <a:solidFill>
              <a:srgbClr val="4791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3998" y="94240"/>
            <a:ext cx="2033499" cy="4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8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919648" y="815411"/>
            <a:ext cx="5709745" cy="159261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koddelsflikar forts.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039" y="825802"/>
            <a:ext cx="5664718" cy="1573533"/>
          </a:xfrm>
          <a:prstGeom prst="rect">
            <a:avLst/>
          </a:prstGeom>
        </p:spPr>
      </p:pic>
      <p:sp>
        <p:nvSpPr>
          <p:cNvPr id="23" name="Rektangel 22"/>
          <p:cNvSpPr/>
          <p:nvPr/>
        </p:nvSpPr>
        <p:spPr>
          <a:xfrm>
            <a:off x="919648" y="3907518"/>
            <a:ext cx="5709745" cy="158392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print"/>
          <a:srcRect r="9980"/>
          <a:stretch/>
        </p:blipFill>
        <p:spPr>
          <a:xfrm>
            <a:off x="930039" y="3916210"/>
            <a:ext cx="5678582" cy="1566539"/>
          </a:xfrm>
          <a:prstGeom prst="rect">
            <a:avLst/>
          </a:prstGeom>
        </p:spPr>
      </p:pic>
      <p:sp>
        <p:nvSpPr>
          <p:cNvPr id="24" name="Rektangel 23"/>
          <p:cNvSpPr/>
          <p:nvPr/>
        </p:nvSpPr>
        <p:spPr>
          <a:xfrm>
            <a:off x="919648" y="2480053"/>
            <a:ext cx="5709745" cy="133341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0039" y="2490444"/>
            <a:ext cx="5678705" cy="1321768"/>
          </a:xfrm>
          <a:prstGeom prst="rect">
            <a:avLst/>
          </a:prstGeom>
        </p:spPr>
      </p:pic>
      <p:sp>
        <p:nvSpPr>
          <p:cNvPr id="25" name="Rektangel 24"/>
          <p:cNvSpPr/>
          <p:nvPr/>
        </p:nvSpPr>
        <p:spPr>
          <a:xfrm>
            <a:off x="919647" y="5561781"/>
            <a:ext cx="5709745" cy="119398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5" cstate="print"/>
          <a:srcRect r="-683" b="732"/>
          <a:stretch/>
        </p:blipFill>
        <p:spPr>
          <a:xfrm>
            <a:off x="930039" y="5573870"/>
            <a:ext cx="5709982" cy="1181898"/>
          </a:xfrm>
          <a:prstGeom prst="rect">
            <a:avLst/>
          </a:prstGeom>
        </p:spPr>
      </p:pic>
      <p:sp>
        <p:nvSpPr>
          <p:cNvPr id="26" name="Rektangulär 25"/>
          <p:cNvSpPr/>
          <p:nvPr/>
        </p:nvSpPr>
        <p:spPr>
          <a:xfrm>
            <a:off x="6934070" y="815412"/>
            <a:ext cx="2116412" cy="1109550"/>
          </a:xfrm>
          <a:prstGeom prst="wedgeRectCallout">
            <a:avLst>
              <a:gd name="adj1" fmla="val -64076"/>
              <a:gd name="adj2" fmla="val -3311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På fliken </a:t>
            </a:r>
            <a:r>
              <a:rPr lang="sv-SE" sz="1200" b="1" dirty="0">
                <a:solidFill>
                  <a:srgbClr val="FE7302"/>
                </a:solidFill>
              </a:rPr>
              <a:t>Verksamhet</a:t>
            </a:r>
            <a:r>
              <a:rPr lang="sv-SE" sz="1200" dirty="0">
                <a:solidFill>
                  <a:srgbClr val="FE7302"/>
                </a:solidFill>
              </a:rPr>
              <a:t> visas resultatet av aktiva val (mått och koddelar) per verksamhet </a:t>
            </a:r>
          </a:p>
          <a:p>
            <a:pPr algn="ctr"/>
            <a:endParaRPr lang="sv-SE" sz="500" dirty="0">
              <a:solidFill>
                <a:srgbClr val="FE7302"/>
              </a:solidFill>
            </a:endParaRPr>
          </a:p>
          <a:p>
            <a:pPr algn="ctr"/>
            <a:r>
              <a:rPr lang="sv-SE" sz="1200" dirty="0">
                <a:solidFill>
                  <a:srgbClr val="FE7302"/>
                </a:solidFill>
              </a:rPr>
              <a:t>Här kan man även göra val av verksamhet för övriga flikar</a:t>
            </a:r>
          </a:p>
        </p:txBody>
      </p:sp>
      <p:sp>
        <p:nvSpPr>
          <p:cNvPr id="27" name="Rektangulär 26"/>
          <p:cNvSpPr/>
          <p:nvPr/>
        </p:nvSpPr>
        <p:spPr>
          <a:xfrm>
            <a:off x="6934071" y="3926601"/>
            <a:ext cx="2116411" cy="447973"/>
          </a:xfrm>
          <a:prstGeom prst="wedgeRectCallout">
            <a:avLst>
              <a:gd name="adj1" fmla="val -63825"/>
              <a:gd name="adj2" fmla="val -3262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På fliken</a:t>
            </a:r>
            <a:r>
              <a:rPr lang="sv-SE" sz="1200" b="1" dirty="0">
                <a:solidFill>
                  <a:srgbClr val="FE7302"/>
                </a:solidFill>
              </a:rPr>
              <a:t> Aktivitet </a:t>
            </a:r>
            <a:r>
              <a:rPr lang="sv-SE" sz="1200" dirty="0">
                <a:solidFill>
                  <a:srgbClr val="FE7302"/>
                </a:solidFill>
              </a:rPr>
              <a:t>visas och väljs istället aktivitet</a:t>
            </a:r>
          </a:p>
        </p:txBody>
      </p:sp>
      <p:sp>
        <p:nvSpPr>
          <p:cNvPr id="29" name="Rektangulär 28"/>
          <p:cNvSpPr/>
          <p:nvPr/>
        </p:nvSpPr>
        <p:spPr>
          <a:xfrm>
            <a:off x="6934071" y="2524403"/>
            <a:ext cx="2116411" cy="447973"/>
          </a:xfrm>
          <a:prstGeom prst="wedgeRectCallout">
            <a:avLst>
              <a:gd name="adj1" fmla="val -63826"/>
              <a:gd name="adj2" fmla="val -3030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På fliken </a:t>
            </a:r>
            <a:r>
              <a:rPr lang="sv-SE" sz="1200" b="1" dirty="0">
                <a:solidFill>
                  <a:srgbClr val="FE7302"/>
                </a:solidFill>
              </a:rPr>
              <a:t>Motpart</a:t>
            </a:r>
            <a:r>
              <a:rPr lang="sv-SE" sz="1200" dirty="0">
                <a:solidFill>
                  <a:srgbClr val="FE7302"/>
                </a:solidFill>
              </a:rPr>
              <a:t> visas och väljs istället motpart</a:t>
            </a:r>
          </a:p>
        </p:txBody>
      </p:sp>
      <p:sp>
        <p:nvSpPr>
          <p:cNvPr id="30" name="Rektangulär 29"/>
          <p:cNvSpPr/>
          <p:nvPr/>
        </p:nvSpPr>
        <p:spPr>
          <a:xfrm>
            <a:off x="6934071" y="5561781"/>
            <a:ext cx="2137961" cy="447973"/>
          </a:xfrm>
          <a:prstGeom prst="wedgeRectCallout">
            <a:avLst>
              <a:gd name="adj1" fmla="val -64963"/>
              <a:gd name="adj2" fmla="val -2799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På fliken </a:t>
            </a:r>
            <a:r>
              <a:rPr lang="sv-SE" sz="1200" b="1" dirty="0">
                <a:solidFill>
                  <a:srgbClr val="FE7302"/>
                </a:solidFill>
              </a:rPr>
              <a:t>Anläggning</a:t>
            </a:r>
            <a:r>
              <a:rPr lang="sv-SE" sz="1200" dirty="0">
                <a:solidFill>
                  <a:srgbClr val="FE7302"/>
                </a:solidFill>
              </a:rPr>
              <a:t> visas och väljs istället anläggningar</a:t>
            </a: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6" cstate="print"/>
          <a:srcRect t="53713" r="13662" b="24696"/>
          <a:stretch/>
        </p:blipFill>
        <p:spPr>
          <a:xfrm>
            <a:off x="10636330" y="557373"/>
            <a:ext cx="871704" cy="19742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6365" y="114300"/>
            <a:ext cx="187163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38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transaktionsfliken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138855" y="1127141"/>
            <a:ext cx="7900418" cy="19901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/>
          <p:cNvSpPr txBox="1"/>
          <p:nvPr/>
        </p:nvSpPr>
        <p:spPr>
          <a:xfrm>
            <a:off x="220670" y="1625707"/>
            <a:ext cx="16884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Avgränsa visningen med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datumintervall…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… eller Text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(sökning i fältet Text) 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… eller </a:t>
            </a:r>
            <a:r>
              <a:rPr lang="sv-SE" sz="1200" dirty="0" err="1">
                <a:solidFill>
                  <a:srgbClr val="4791A5"/>
                </a:solidFill>
              </a:rPr>
              <a:t>Vernr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(sökning i fältet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Verifikationsnr)</a:t>
            </a:r>
          </a:p>
        </p:txBody>
      </p:sp>
      <p:sp>
        <p:nvSpPr>
          <p:cNvPr id="40" name="Rektangel med rundade hörn 39"/>
          <p:cNvSpPr/>
          <p:nvPr/>
        </p:nvSpPr>
        <p:spPr>
          <a:xfrm>
            <a:off x="127685" y="1142999"/>
            <a:ext cx="1841728" cy="2701637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244"/>
          <p:cNvSpPr/>
          <p:nvPr/>
        </p:nvSpPr>
        <p:spPr bwMode="auto">
          <a:xfrm>
            <a:off x="351089" y="966928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6016" y="1132608"/>
            <a:ext cx="7893257" cy="198929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/>
          <a:srcRect l="33759" t="5555"/>
          <a:stretch/>
        </p:blipFill>
        <p:spPr>
          <a:xfrm>
            <a:off x="270293" y="1382819"/>
            <a:ext cx="1596303" cy="242888"/>
          </a:xfrm>
          <a:prstGeom prst="rect">
            <a:avLst/>
          </a:prstGeom>
        </p:spPr>
      </p:pic>
      <p:cxnSp>
        <p:nvCxnSpPr>
          <p:cNvPr id="42" name="Rak 41"/>
          <p:cNvCxnSpPr/>
          <p:nvPr/>
        </p:nvCxnSpPr>
        <p:spPr>
          <a:xfrm>
            <a:off x="1879047" y="1684539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680" y="2062018"/>
            <a:ext cx="1314450" cy="3048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799" y="2822790"/>
            <a:ext cx="1323975" cy="276225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9169" y="1462916"/>
            <a:ext cx="1053031" cy="244181"/>
          </a:xfrm>
          <a:prstGeom prst="rect">
            <a:avLst/>
          </a:prstGeom>
        </p:spPr>
      </p:pic>
      <p:sp>
        <p:nvSpPr>
          <p:cNvPr id="23" name="Rektangel 22"/>
          <p:cNvSpPr/>
          <p:nvPr/>
        </p:nvSpPr>
        <p:spPr>
          <a:xfrm>
            <a:off x="2138855" y="3325429"/>
            <a:ext cx="4992114" cy="327279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52178" y="3344823"/>
            <a:ext cx="4978791" cy="3253404"/>
          </a:xfrm>
          <a:prstGeom prst="rect">
            <a:avLst/>
          </a:prstGeom>
        </p:spPr>
      </p:pic>
      <p:cxnSp>
        <p:nvCxnSpPr>
          <p:cNvPr id="25" name="Rak 24"/>
          <p:cNvCxnSpPr/>
          <p:nvPr/>
        </p:nvCxnSpPr>
        <p:spPr>
          <a:xfrm flipV="1">
            <a:off x="2686074" y="3626427"/>
            <a:ext cx="379244" cy="814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med rundade hörn 26"/>
          <p:cNvSpPr/>
          <p:nvPr/>
        </p:nvSpPr>
        <p:spPr>
          <a:xfrm>
            <a:off x="109906" y="4924242"/>
            <a:ext cx="1841728" cy="1663595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Oval 244"/>
          <p:cNvSpPr/>
          <p:nvPr/>
        </p:nvSpPr>
        <p:spPr bwMode="auto">
          <a:xfrm>
            <a:off x="333310" y="4748171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170056" y="5126430"/>
            <a:ext cx="17214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4791A5"/>
                </a:solidFill>
              </a:rPr>
              <a:t>Det finns möjlighet att</a:t>
            </a:r>
          </a:p>
          <a:p>
            <a:r>
              <a:rPr lang="sv-SE" sz="1200" dirty="0">
                <a:solidFill>
                  <a:srgbClr val="4791A5"/>
                </a:solidFill>
              </a:rPr>
              <a:t>Konfigurera visningen på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olika sätt: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4791A5"/>
                </a:solidFill>
              </a:rPr>
              <a:t>Visa/dölj kolumner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4791A5"/>
                </a:solidFill>
              </a:rPr>
              <a:t>Grupperingar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4791A5"/>
                </a:solidFill>
              </a:rPr>
              <a:t>Sorteringar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4791A5"/>
                </a:solidFill>
              </a:rPr>
              <a:t>etc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7" cstate="print"/>
          <a:srcRect b="31585"/>
          <a:stretch/>
        </p:blipFill>
        <p:spPr>
          <a:xfrm>
            <a:off x="7664865" y="3592225"/>
            <a:ext cx="3473858" cy="2226690"/>
          </a:xfrm>
          <a:prstGeom prst="rect">
            <a:avLst/>
          </a:prstGeom>
        </p:spPr>
      </p:pic>
      <p:cxnSp>
        <p:nvCxnSpPr>
          <p:cNvPr id="26" name="Rak 25"/>
          <p:cNvCxnSpPr/>
          <p:nvPr/>
        </p:nvCxnSpPr>
        <p:spPr>
          <a:xfrm>
            <a:off x="1870204" y="5213986"/>
            <a:ext cx="1195114" cy="10888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/>
        </p:nvCxnSpPr>
        <p:spPr>
          <a:xfrm>
            <a:off x="8047844" y="2493817"/>
            <a:ext cx="5111" cy="1012842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ktangel med rundade hörn 45"/>
          <p:cNvSpPr/>
          <p:nvPr/>
        </p:nvSpPr>
        <p:spPr>
          <a:xfrm>
            <a:off x="7543628" y="3325429"/>
            <a:ext cx="3678553" cy="3272798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Oval 244"/>
          <p:cNvSpPr/>
          <p:nvPr/>
        </p:nvSpPr>
        <p:spPr bwMode="auto">
          <a:xfrm>
            <a:off x="10369984" y="3138498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44" name="Rektangulär 43"/>
          <p:cNvSpPr/>
          <p:nvPr/>
        </p:nvSpPr>
        <p:spPr>
          <a:xfrm>
            <a:off x="8844740" y="1001820"/>
            <a:ext cx="3004359" cy="650295"/>
          </a:xfrm>
          <a:prstGeom prst="wedgeRectCallout">
            <a:avLst>
              <a:gd name="adj1" fmla="val -59309"/>
              <a:gd name="adj2" fmla="val -1070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På </a:t>
            </a:r>
            <a:r>
              <a:rPr lang="sv-SE" sz="1200" b="1" dirty="0">
                <a:solidFill>
                  <a:srgbClr val="FE7302"/>
                </a:solidFill>
              </a:rPr>
              <a:t>Transaktionsfliken</a:t>
            </a:r>
            <a:r>
              <a:rPr lang="sv-SE" sz="1200" dirty="0">
                <a:solidFill>
                  <a:srgbClr val="FE7302"/>
                </a:solidFill>
              </a:rPr>
              <a:t> visas detaljinformation baserat på huvudboksposter (visar enbart ekonomiskt utfall och ej budget)</a:t>
            </a:r>
          </a:p>
        </p:txBody>
      </p:sp>
      <p:sp>
        <p:nvSpPr>
          <p:cNvPr id="48" name="textruta 47"/>
          <p:cNvSpPr txBox="1"/>
          <p:nvPr/>
        </p:nvSpPr>
        <p:spPr>
          <a:xfrm>
            <a:off x="7649615" y="5901286"/>
            <a:ext cx="3469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Det finns möjlighet att filtrera kolumnerna i tabellen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efter eget önskemål </a:t>
            </a:r>
          </a:p>
        </p:txBody>
      </p:sp>
      <p:pic>
        <p:nvPicPr>
          <p:cNvPr id="49" name="Bildobjekt 48"/>
          <p:cNvPicPr>
            <a:picLocks noChangeAspect="1"/>
          </p:cNvPicPr>
          <p:nvPr/>
        </p:nvPicPr>
        <p:blipFill rotWithShape="1">
          <a:blip r:embed="rId8" cstate="print"/>
          <a:srcRect t="53713" r="13662" b="24696"/>
          <a:stretch/>
        </p:blipFill>
        <p:spPr>
          <a:xfrm>
            <a:off x="10446278" y="585222"/>
            <a:ext cx="871704" cy="19742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0590" y="104914"/>
            <a:ext cx="2163950" cy="4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8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113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kommentarer</a:t>
            </a:r>
          </a:p>
        </p:txBody>
      </p:sp>
      <p:pic>
        <p:nvPicPr>
          <p:cNvPr id="30" name="Bildobjekt 29"/>
          <p:cNvPicPr>
            <a:picLocks noChangeAspect="1"/>
          </p:cNvPicPr>
          <p:nvPr/>
        </p:nvPicPr>
        <p:blipFill rotWithShape="1">
          <a:blip r:embed="rId2" cstate="print"/>
          <a:srcRect t="53713" r="13662" b="24696"/>
          <a:stretch/>
        </p:blipFill>
        <p:spPr>
          <a:xfrm>
            <a:off x="10446888" y="636103"/>
            <a:ext cx="871704" cy="19742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798" y="145332"/>
            <a:ext cx="2317951" cy="49077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550" y="1312800"/>
            <a:ext cx="6427929" cy="5545200"/>
          </a:xfrm>
          <a:prstGeom prst="rect">
            <a:avLst/>
          </a:prstGeom>
        </p:spPr>
      </p:pic>
      <p:sp>
        <p:nvSpPr>
          <p:cNvPr id="10" name="Rektangulär 9"/>
          <p:cNvSpPr/>
          <p:nvPr/>
        </p:nvSpPr>
        <p:spPr>
          <a:xfrm>
            <a:off x="3447300" y="4341830"/>
            <a:ext cx="7498473" cy="1529581"/>
          </a:xfrm>
          <a:prstGeom prst="wedgeRectCallout">
            <a:avLst>
              <a:gd name="adj1" fmla="val -40448"/>
              <a:gd name="adj2" fmla="val -10338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I </a:t>
            </a:r>
            <a:r>
              <a:rPr lang="sv-SE" sz="1200" b="1" dirty="0">
                <a:solidFill>
                  <a:srgbClr val="FE7302"/>
                </a:solidFill>
              </a:rPr>
              <a:t>Kommentarsfliken</a:t>
            </a:r>
            <a:r>
              <a:rPr lang="sv-SE" sz="1200" dirty="0">
                <a:solidFill>
                  <a:srgbClr val="FE7302"/>
                </a:solidFill>
              </a:rPr>
              <a:t> finns möjlighet att kommentera resultatet. Se inledande </a:t>
            </a:r>
            <a:r>
              <a:rPr lang="sv-SE" sz="1200" u="sng" dirty="0">
                <a:solidFill>
                  <a:srgbClr val="FE7302"/>
                </a:solidFill>
              </a:rPr>
              <a:t>instruktioner</a:t>
            </a:r>
          </a:p>
          <a:p>
            <a:pPr algn="ctr"/>
            <a:r>
              <a:rPr lang="sv-SE" sz="1200" dirty="0">
                <a:solidFill>
                  <a:srgbClr val="FE7302"/>
                </a:solidFill>
              </a:rPr>
              <a:t>Kommentaren lagras för valt år, vald period och orgenhet tillsammans med det datum kommentaren sparades samt av vilken användare framgår under </a:t>
            </a:r>
          </a:p>
          <a:p>
            <a:pPr algn="ctr"/>
            <a:endParaRPr lang="sv-SE" sz="1200" dirty="0">
              <a:solidFill>
                <a:srgbClr val="FE7302"/>
              </a:solidFill>
            </a:endParaRPr>
          </a:p>
          <a:p>
            <a:pPr algn="ctr"/>
            <a:r>
              <a:rPr lang="sv-SE" sz="1200" dirty="0">
                <a:solidFill>
                  <a:srgbClr val="FE7302"/>
                </a:solidFill>
              </a:rPr>
              <a:t>För </a:t>
            </a:r>
            <a:r>
              <a:rPr lang="sv-SE" sz="1200" u="sng" dirty="0">
                <a:solidFill>
                  <a:srgbClr val="FE7302"/>
                </a:solidFill>
              </a:rPr>
              <a:t>utskriftsversion</a:t>
            </a:r>
            <a:r>
              <a:rPr lang="sv-SE" sz="1200" dirty="0">
                <a:solidFill>
                  <a:srgbClr val="FE7302"/>
                </a:solidFill>
              </a:rPr>
              <a:t> klicka i nedre del av bild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049" y="5058527"/>
            <a:ext cx="422359" cy="360925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>
          <a:xfrm flipH="1" flipV="1">
            <a:off x="5911516" y="3795281"/>
            <a:ext cx="2414337" cy="1311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flipH="1">
            <a:off x="3384884" y="5622758"/>
            <a:ext cx="3056021" cy="497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 11"/>
          <p:cNvSpPr/>
          <p:nvPr/>
        </p:nvSpPr>
        <p:spPr>
          <a:xfrm>
            <a:off x="477980" y="2358189"/>
            <a:ext cx="5208946" cy="834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Rak pil 17"/>
          <p:cNvCxnSpPr/>
          <p:nvPr/>
        </p:nvCxnSpPr>
        <p:spPr>
          <a:xfrm flipH="1" flipV="1">
            <a:off x="5622758" y="2772422"/>
            <a:ext cx="4002505" cy="1827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52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Projektöversikt (summerad)</a:t>
            </a:r>
          </a:p>
        </p:txBody>
      </p:sp>
      <p:sp>
        <p:nvSpPr>
          <p:cNvPr id="13" name="Rektangel 12"/>
          <p:cNvSpPr/>
          <p:nvPr/>
        </p:nvSpPr>
        <p:spPr>
          <a:xfrm>
            <a:off x="2124351" y="1004075"/>
            <a:ext cx="8767425" cy="535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ruta 23"/>
          <p:cNvSpPr txBox="1"/>
          <p:nvPr/>
        </p:nvSpPr>
        <p:spPr>
          <a:xfrm>
            <a:off x="104690" y="2880375"/>
            <a:ext cx="19236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Flerval möjliga </a:t>
            </a: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(bocka i aktuella aktiviteter)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Listan på valbara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aktiviteter är baserad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på valt år, orgenhet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samt verksamhet</a:t>
            </a:r>
          </a:p>
        </p:txBody>
      </p:sp>
      <p:sp>
        <p:nvSpPr>
          <p:cNvPr id="26" name="Rektangel med rundade hörn 25"/>
          <p:cNvSpPr/>
          <p:nvPr/>
        </p:nvSpPr>
        <p:spPr>
          <a:xfrm>
            <a:off x="178845" y="2524075"/>
            <a:ext cx="1841728" cy="2196785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244"/>
          <p:cNvSpPr/>
          <p:nvPr/>
        </p:nvSpPr>
        <p:spPr bwMode="auto">
          <a:xfrm>
            <a:off x="477980" y="2342185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738" y="211162"/>
            <a:ext cx="2364072" cy="485399"/>
          </a:xfrm>
          <a:prstGeom prst="rect">
            <a:avLst/>
          </a:prstGeom>
        </p:spPr>
      </p:pic>
      <p:sp>
        <p:nvSpPr>
          <p:cNvPr id="12" name="Ellips 11"/>
          <p:cNvSpPr/>
          <p:nvPr/>
        </p:nvSpPr>
        <p:spPr>
          <a:xfrm>
            <a:off x="9441159" y="452464"/>
            <a:ext cx="1352062" cy="31030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29" y="827758"/>
            <a:ext cx="8943068" cy="5589417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736" y="3920577"/>
            <a:ext cx="3863430" cy="1535872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866654" y="3294971"/>
            <a:ext cx="1204791" cy="48838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7139" y="3510513"/>
            <a:ext cx="2280102" cy="963251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9382539" y="1208598"/>
            <a:ext cx="508884" cy="103367"/>
          </a:xfrm>
          <a:prstGeom prst="rect">
            <a:avLst/>
          </a:prstGeom>
          <a:solidFill>
            <a:srgbClr val="FE8826"/>
          </a:solidFill>
          <a:ln>
            <a:solidFill>
              <a:srgbClr val="FE8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543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Projektöversikt - per projekt, ämne, aktivitet</a:t>
            </a:r>
          </a:p>
        </p:txBody>
      </p:sp>
      <p:sp>
        <p:nvSpPr>
          <p:cNvPr id="13" name="Rektangel 12"/>
          <p:cNvSpPr/>
          <p:nvPr/>
        </p:nvSpPr>
        <p:spPr>
          <a:xfrm>
            <a:off x="2138855" y="1127141"/>
            <a:ext cx="7900418" cy="48263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9247" y="1116750"/>
            <a:ext cx="7885322" cy="363813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57150" y="2467888"/>
            <a:ext cx="17893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Samma aktiviteter valda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som på förra bilden, men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här är vänsterkolumnen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dold för att ge en bättre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överblick</a:t>
            </a:r>
          </a:p>
        </p:txBody>
      </p:sp>
      <p:cxnSp>
        <p:nvCxnSpPr>
          <p:cNvPr id="24" name="Rak 23"/>
          <p:cNvCxnSpPr/>
          <p:nvPr/>
        </p:nvCxnSpPr>
        <p:spPr>
          <a:xfrm>
            <a:off x="1729041" y="1692799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Bildobjekt 24"/>
          <p:cNvPicPr>
            <a:picLocks noChangeAspect="1"/>
          </p:cNvPicPr>
          <p:nvPr/>
        </p:nvPicPr>
        <p:blipFill rotWithShape="1">
          <a:blip r:embed="rId3" cstate="print"/>
          <a:srcRect r="12624" b="2271"/>
          <a:stretch/>
        </p:blipFill>
        <p:spPr>
          <a:xfrm>
            <a:off x="491519" y="1736181"/>
            <a:ext cx="1081934" cy="260639"/>
          </a:xfrm>
          <a:prstGeom prst="rect">
            <a:avLst/>
          </a:prstGeom>
        </p:spPr>
      </p:pic>
      <p:sp>
        <p:nvSpPr>
          <p:cNvPr id="19" name="Rektangel med rundade hörn 18"/>
          <p:cNvSpPr/>
          <p:nvPr/>
        </p:nvSpPr>
        <p:spPr>
          <a:xfrm>
            <a:off x="124755" y="1460815"/>
            <a:ext cx="1841728" cy="2135239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val 244"/>
          <p:cNvSpPr/>
          <p:nvPr/>
        </p:nvSpPr>
        <p:spPr bwMode="auto">
          <a:xfrm>
            <a:off x="348159" y="1289310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6" name="Rektangel 5"/>
          <p:cNvSpPr/>
          <p:nvPr/>
        </p:nvSpPr>
        <p:spPr>
          <a:xfrm>
            <a:off x="3813464" y="2484763"/>
            <a:ext cx="3013363" cy="1806682"/>
          </a:xfrm>
          <a:prstGeom prst="rect">
            <a:avLst/>
          </a:prstGeom>
          <a:noFill/>
          <a:ln>
            <a:solidFill>
              <a:srgbClr val="479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/>
          <p:cNvSpPr/>
          <p:nvPr/>
        </p:nvSpPr>
        <p:spPr>
          <a:xfrm>
            <a:off x="6882452" y="2484763"/>
            <a:ext cx="3013363" cy="1806682"/>
          </a:xfrm>
          <a:prstGeom prst="rect">
            <a:avLst/>
          </a:prstGeom>
          <a:noFill/>
          <a:ln>
            <a:solidFill>
              <a:srgbClr val="479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ruta 26"/>
          <p:cNvSpPr txBox="1"/>
          <p:nvPr/>
        </p:nvSpPr>
        <p:spPr>
          <a:xfrm>
            <a:off x="5371727" y="4137556"/>
            <a:ext cx="1392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400" dirty="0">
                <a:solidFill>
                  <a:srgbClr val="4791A5"/>
                </a:solidFill>
              </a:rPr>
              <a:t>Aktivitet 121122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8447433" y="4137555"/>
            <a:ext cx="1392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400" dirty="0">
                <a:solidFill>
                  <a:srgbClr val="4791A5"/>
                </a:solidFill>
              </a:rPr>
              <a:t>Aktivitet 121123</a:t>
            </a:r>
          </a:p>
        </p:txBody>
      </p:sp>
      <p:pic>
        <p:nvPicPr>
          <p:cNvPr id="29" name="Bildobjekt 28"/>
          <p:cNvPicPr>
            <a:picLocks noChangeAspect="1"/>
          </p:cNvPicPr>
          <p:nvPr/>
        </p:nvPicPr>
        <p:blipFill rotWithShape="1">
          <a:blip r:embed="rId4" cstate="print"/>
          <a:srcRect l="4527" t="-6899"/>
          <a:stretch/>
        </p:blipFill>
        <p:spPr>
          <a:xfrm>
            <a:off x="187035" y="2046094"/>
            <a:ext cx="1709627" cy="397106"/>
          </a:xfrm>
          <a:prstGeom prst="rect">
            <a:avLst/>
          </a:prstGeom>
        </p:spPr>
      </p:pic>
      <p:sp>
        <p:nvSpPr>
          <p:cNvPr id="30" name="Rektangulär 29"/>
          <p:cNvSpPr/>
          <p:nvPr/>
        </p:nvSpPr>
        <p:spPr>
          <a:xfrm>
            <a:off x="9010213" y="5564116"/>
            <a:ext cx="2960120" cy="778656"/>
          </a:xfrm>
          <a:prstGeom prst="wedgeRectCallout">
            <a:avLst>
              <a:gd name="adj1" fmla="val -40378"/>
              <a:gd name="adj2" fmla="val -9911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I denna flik visas samma sak som på föregående flik, men uppdelad per vald/valda aktiviteter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0753" y="6272925"/>
            <a:ext cx="718644" cy="269492"/>
          </a:xfrm>
          <a:prstGeom prst="rect">
            <a:avLst/>
          </a:prstGeom>
        </p:spPr>
      </p:pic>
      <p:sp>
        <p:nvSpPr>
          <p:cNvPr id="31" name="textruta 30"/>
          <p:cNvSpPr txBox="1"/>
          <p:nvPr/>
        </p:nvSpPr>
        <p:spPr>
          <a:xfrm>
            <a:off x="3655029" y="6253783"/>
            <a:ext cx="4969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Transaktionsfliken visar detaljposter från utfallsdata baserade på gjorda urval</a:t>
            </a: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 rotWithShape="1">
          <a:blip r:embed="rId6" cstate="print"/>
          <a:srcRect t="81923" r="6431" b="-105"/>
          <a:stretch/>
        </p:blipFill>
        <p:spPr>
          <a:xfrm>
            <a:off x="10060091" y="969593"/>
            <a:ext cx="944711" cy="16625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8558" y="102520"/>
            <a:ext cx="2771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77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6233" y="446726"/>
            <a:ext cx="10730948" cy="1595272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Spara ekonomirapport (mallar)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6233" y="1746012"/>
            <a:ext cx="10515600" cy="4809339"/>
          </a:xfrm>
        </p:spPr>
        <p:txBody>
          <a:bodyPr>
            <a:normAutofit/>
          </a:bodyPr>
          <a:lstStyle/>
          <a:p>
            <a:r>
              <a:rPr lang="sv-SE" sz="2000" dirty="0">
                <a:solidFill>
                  <a:srgbClr val="4791A5"/>
                </a:solidFill>
              </a:rPr>
              <a:t>Rapporter som valts med olika kombinationer av </a:t>
            </a:r>
            <a:r>
              <a:rPr lang="sv-SE" sz="2000" dirty="0" err="1">
                <a:solidFill>
                  <a:srgbClr val="4791A5"/>
                </a:solidFill>
              </a:rPr>
              <a:t>org</a:t>
            </a:r>
            <a:r>
              <a:rPr lang="sv-SE" sz="2000" dirty="0">
                <a:solidFill>
                  <a:srgbClr val="4791A5"/>
                </a:solidFill>
              </a:rPr>
              <a:t> enhet, verksamhet  </a:t>
            </a:r>
            <a:r>
              <a:rPr lang="sv-SE" sz="2000" dirty="0" err="1">
                <a:solidFill>
                  <a:srgbClr val="4791A5"/>
                </a:solidFill>
              </a:rPr>
              <a:t>etc</a:t>
            </a:r>
            <a:r>
              <a:rPr lang="sv-SE" sz="2000" dirty="0">
                <a:solidFill>
                  <a:srgbClr val="4791A5"/>
                </a:solidFill>
              </a:rPr>
              <a:t>  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4791A5"/>
                </a:solidFill>
              </a:rPr>
              <a:t>    som är vanligt förekommande för uppföljning kan sparas med unikt namn under </a:t>
            </a:r>
            <a:r>
              <a:rPr lang="sv-SE" sz="2000" b="1" dirty="0">
                <a:solidFill>
                  <a:srgbClr val="4791A5"/>
                </a:solidFill>
              </a:rPr>
              <a:t>”Förval”</a:t>
            </a:r>
          </a:p>
          <a:p>
            <a:pPr marL="0" indent="0">
              <a:buNone/>
            </a:pPr>
            <a:r>
              <a:rPr lang="sv-SE" sz="2000" b="1" dirty="0">
                <a:solidFill>
                  <a:srgbClr val="4791A5"/>
                </a:solidFill>
              </a:rPr>
              <a:t>    När man öppnar Hypergene kan man välja byggd rapportmodell under ”Förval”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52" y="3117762"/>
            <a:ext cx="8041667" cy="1285795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7424419" y="3425834"/>
            <a:ext cx="1463040" cy="4584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297" y="2812688"/>
            <a:ext cx="2339057" cy="3082562"/>
          </a:xfrm>
          <a:prstGeom prst="rect">
            <a:avLst/>
          </a:prstGeom>
        </p:spPr>
      </p:pic>
      <p:cxnSp>
        <p:nvCxnSpPr>
          <p:cNvPr id="8" name="Rak koppling 7"/>
          <p:cNvCxnSpPr/>
          <p:nvPr/>
        </p:nvCxnSpPr>
        <p:spPr>
          <a:xfrm>
            <a:off x="8887459" y="3710367"/>
            <a:ext cx="356159" cy="0"/>
          </a:xfrm>
          <a:prstGeom prst="line">
            <a:avLst/>
          </a:prstGeom>
          <a:ln w="28575">
            <a:solidFill>
              <a:srgbClr val="FE882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3530" y="77643"/>
            <a:ext cx="2209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41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2551" y="927495"/>
            <a:ext cx="10730948" cy="987304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Sparade ekonomirapporter (mallar)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4700" y="1881809"/>
            <a:ext cx="10515600" cy="5390984"/>
          </a:xfrm>
        </p:spPr>
        <p:txBody>
          <a:bodyPr>
            <a:normAutofit/>
          </a:bodyPr>
          <a:lstStyle/>
          <a:p>
            <a:r>
              <a:rPr lang="sv-SE" sz="2000" dirty="0">
                <a:solidFill>
                  <a:srgbClr val="4791A5"/>
                </a:solidFill>
              </a:rPr>
              <a:t>Originalrapporter samt egna, sparade rapporter under ”lägg till förval” kan väljas som  bokmärke till höger i menyrad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sz="2000" dirty="0">
                <a:solidFill>
                  <a:srgbClr val="4791A5"/>
                </a:solidFill>
              </a:rPr>
              <a:t>Klicka på aktuellt bokmärke för val av rapport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82" y="2689657"/>
            <a:ext cx="10567842" cy="256974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599" y="1894469"/>
            <a:ext cx="342900" cy="304800"/>
          </a:xfrm>
          <a:prstGeom prst="rect">
            <a:avLst/>
          </a:prstGeom>
        </p:spPr>
      </p:pic>
      <p:cxnSp>
        <p:nvCxnSpPr>
          <p:cNvPr id="10" name="Rak pil 9"/>
          <p:cNvCxnSpPr>
            <a:endCxn id="15" idx="0"/>
          </p:cNvCxnSpPr>
          <p:nvPr/>
        </p:nvCxnSpPr>
        <p:spPr>
          <a:xfrm>
            <a:off x="10920788" y="2246507"/>
            <a:ext cx="110147" cy="427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9525662" y="2962896"/>
            <a:ext cx="691763" cy="119270"/>
          </a:xfrm>
          <a:prstGeom prst="rect">
            <a:avLst/>
          </a:prstGeom>
          <a:solidFill>
            <a:srgbClr val="FE8826"/>
          </a:solidFill>
          <a:ln>
            <a:solidFill>
              <a:srgbClr val="FE8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10671522" y="2673732"/>
            <a:ext cx="718826" cy="2331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674701" y="5095631"/>
            <a:ext cx="748584" cy="179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Rak pil 17"/>
          <p:cNvCxnSpPr/>
          <p:nvPr/>
        </p:nvCxnSpPr>
        <p:spPr>
          <a:xfrm flipH="1" flipV="1">
            <a:off x="1217017" y="5259402"/>
            <a:ext cx="516834" cy="508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888" y="117416"/>
            <a:ext cx="2209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8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66" y="799330"/>
            <a:ext cx="10006071" cy="737212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Kombination av flera avdelningar alt. institutioner</a:t>
            </a:r>
            <a:endParaRPr lang="sv-SE" sz="40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4866" y="1074151"/>
            <a:ext cx="10515600" cy="5390984"/>
          </a:xfrm>
        </p:spPr>
        <p:txBody>
          <a:bodyPr>
            <a:normAutofit/>
          </a:bodyPr>
          <a:lstStyle/>
          <a:p>
            <a:endParaRPr lang="sv-SE" b="1" dirty="0"/>
          </a:p>
          <a:p>
            <a:pPr marL="0" indent="0">
              <a:buNone/>
            </a:pPr>
            <a:r>
              <a:rPr lang="sv-SE" sz="2000" dirty="0">
                <a:solidFill>
                  <a:srgbClr val="4791A5"/>
                </a:solidFill>
              </a:rPr>
              <a:t>Möjlighet till </a:t>
            </a:r>
            <a:r>
              <a:rPr lang="sv-SE" sz="2000" dirty="0" err="1">
                <a:solidFill>
                  <a:srgbClr val="4791A5"/>
                </a:solidFill>
              </a:rPr>
              <a:t>flerval</a:t>
            </a:r>
            <a:r>
              <a:rPr lang="sv-SE" sz="2000" dirty="0">
                <a:solidFill>
                  <a:srgbClr val="4791A5"/>
                </a:solidFill>
              </a:rPr>
              <a:t> av olika </a:t>
            </a:r>
            <a:r>
              <a:rPr lang="sv-SE" sz="2000" dirty="0" err="1">
                <a:solidFill>
                  <a:srgbClr val="4791A5"/>
                </a:solidFill>
              </a:rPr>
              <a:t>org</a:t>
            </a:r>
            <a:r>
              <a:rPr lang="sv-SE" sz="2000" dirty="0">
                <a:solidFill>
                  <a:srgbClr val="4791A5"/>
                </a:solidFill>
              </a:rPr>
              <a:t> samt olika år och period kan väljas</a:t>
            </a:r>
          </a:p>
          <a:p>
            <a:pPr marL="0" indent="0">
              <a:buNone/>
            </a:pPr>
            <a:r>
              <a:rPr lang="sv-SE" sz="2000" b="1" dirty="0">
                <a:solidFill>
                  <a:srgbClr val="4791A5"/>
                </a:solidFill>
              </a:rPr>
              <a:t>OBS! Vid val av </a:t>
            </a:r>
            <a:r>
              <a:rPr lang="sv-SE" sz="2000" b="1" dirty="0" err="1">
                <a:solidFill>
                  <a:srgbClr val="4791A5"/>
                </a:solidFill>
              </a:rPr>
              <a:t>org</a:t>
            </a:r>
            <a:r>
              <a:rPr lang="sv-SE" sz="2000" b="1" dirty="0">
                <a:solidFill>
                  <a:srgbClr val="4791A5"/>
                </a:solidFill>
              </a:rPr>
              <a:t> kom ihåg att klicka ur det </a:t>
            </a:r>
            <a:r>
              <a:rPr lang="sv-SE" sz="2000" b="1" dirty="0" err="1">
                <a:solidFill>
                  <a:srgbClr val="4791A5"/>
                </a:solidFill>
              </a:rPr>
              <a:t>org</a:t>
            </a:r>
            <a:r>
              <a:rPr lang="sv-SE" sz="2000" b="1" dirty="0">
                <a:solidFill>
                  <a:srgbClr val="4791A5"/>
                </a:solidFill>
              </a:rPr>
              <a:t> som är startvärde</a:t>
            </a:r>
          </a:p>
          <a:p>
            <a:pPr marL="0" indent="0">
              <a:buNone/>
            </a:pPr>
            <a:r>
              <a:rPr lang="sv-SE" dirty="0">
                <a:solidFill>
                  <a:srgbClr val="FF0000"/>
                </a:solidFill>
              </a:rPr>
              <a:t>     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17" y="2806809"/>
            <a:ext cx="8788925" cy="3513251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8062623" y="2743199"/>
            <a:ext cx="508883" cy="127221"/>
          </a:xfrm>
          <a:prstGeom prst="rect">
            <a:avLst/>
          </a:prstGeom>
          <a:solidFill>
            <a:schemeClr val="accent2"/>
          </a:solidFill>
          <a:ln>
            <a:solidFill>
              <a:srgbClr val="FE8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1264117" y="3873083"/>
            <a:ext cx="2814762" cy="469127"/>
          </a:xfrm>
          <a:prstGeom prst="ellipse">
            <a:avLst/>
          </a:prstGeom>
          <a:noFill/>
          <a:ln>
            <a:solidFill>
              <a:srgbClr val="EE5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242" y="256405"/>
            <a:ext cx="2209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 txBox="1">
            <a:spLocks/>
          </p:cNvSpPr>
          <p:nvPr/>
        </p:nvSpPr>
        <p:spPr>
          <a:xfrm>
            <a:off x="1426324" y="1185949"/>
            <a:ext cx="5843155" cy="515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Inloggning till Hypergene     </a:t>
            </a:r>
            <a:endParaRPr lang="sv-SE" sz="2000" dirty="0">
              <a:solidFill>
                <a:srgbClr val="4791A5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Varför Hypergene? Vad hittar jag där?</a:t>
            </a:r>
          </a:p>
          <a:p>
            <a:pPr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</a:pPr>
            <a:endParaRPr lang="sv-SE" sz="20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</a:pPr>
            <a:r>
              <a:rPr lang="sv-SE" sz="2000" b="1" dirty="0">
                <a:ea typeface="ヒラギノ角ゴ Pro W3" charset="-128"/>
                <a:cs typeface="ヒラギノ角ゴ Pro W3" charset="-128"/>
              </a:rPr>
              <a:t>Informationsmaterial:</a:t>
            </a:r>
          </a:p>
          <a:p>
            <a:pPr marL="342900" indent="-34290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Portalsida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Ekonomirapporter för analys samt budget- </a:t>
            </a:r>
            <a:b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</a:b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och prognosuppföljning</a:t>
            </a:r>
          </a:p>
          <a:p>
            <a:pPr marL="742950" lvl="1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Rapport - Diagram</a:t>
            </a:r>
          </a:p>
          <a:p>
            <a:pPr marL="742950" lvl="1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Rapport - Resultaträkning</a:t>
            </a:r>
          </a:p>
          <a:p>
            <a:pPr marL="742950" lvl="1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Rapport - Aktivitetsöverikt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Uppgiftsfliken för godkännande</a:t>
            </a:r>
          </a:p>
          <a:p>
            <a:pPr marL="742950" lvl="1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Mina kommande uppgifter</a:t>
            </a:r>
          </a:p>
          <a:p>
            <a:pPr marL="742950" lvl="1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Mina uppgifter</a:t>
            </a:r>
          </a:p>
          <a:p>
            <a:pPr marL="742950" lvl="1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Godkännande av budget/prognos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Övrigt</a:t>
            </a:r>
            <a:endParaRPr lang="sv-SE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517057" y="402129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Innehåll</a:t>
            </a:r>
          </a:p>
        </p:txBody>
      </p:sp>
      <p:pic>
        <p:nvPicPr>
          <p:cNvPr id="9" name="Bildobjekt 8" descr="hypergene_imac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010" y="2130135"/>
            <a:ext cx="4580791" cy="2412746"/>
          </a:xfrm>
          <a:prstGeom prst="rect">
            <a:avLst/>
          </a:prstGeom>
          <a:effectLst/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918" y="100099"/>
            <a:ext cx="2209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7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26820" y="2128448"/>
            <a:ext cx="10515600" cy="1325563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Uppgifter chefer i budget och prognos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385390" y="4055165"/>
            <a:ext cx="8968409" cy="2121798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454" y="361706"/>
            <a:ext cx="2209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30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201371"/>
            <a:ext cx="10515600" cy="1325563"/>
          </a:xfrm>
        </p:spPr>
        <p:txBody>
          <a:bodyPr/>
          <a:lstStyle/>
          <a:p>
            <a:r>
              <a:rPr lang="sv-SE" sz="2800" b="1" dirty="0">
                <a:solidFill>
                  <a:srgbClr val="FE8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Processbeskrivning Hypergene</a:t>
            </a:r>
            <a:br>
              <a:rPr lang="sv-SE" dirty="0"/>
            </a:b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9224"/>
            <a:ext cx="10515600" cy="416414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300" y="197582"/>
            <a:ext cx="2209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5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47616" y="1287340"/>
            <a:ext cx="10515600" cy="1325563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rgbClr val="FE8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Roller och ansvar budget och prognos Hypergene: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2908" y="2245580"/>
            <a:ext cx="10515600" cy="4351338"/>
          </a:xfrm>
        </p:spPr>
        <p:txBody>
          <a:bodyPr/>
          <a:lstStyle/>
          <a:p>
            <a:r>
              <a:rPr lang="sv-SE" sz="2400" b="1" dirty="0"/>
              <a:t>Ekonomer </a:t>
            </a:r>
            <a:r>
              <a:rPr lang="sv-SE" sz="2400" dirty="0"/>
              <a:t>registrerar samtliga intäkter och kostnader för budget och prognos</a:t>
            </a:r>
          </a:p>
          <a:p>
            <a:r>
              <a:rPr lang="sv-SE" sz="2400" b="1" dirty="0"/>
              <a:t>Chefer</a:t>
            </a:r>
            <a:r>
              <a:rPr lang="sv-SE" sz="2400" dirty="0"/>
              <a:t> ansvarar för att underlag upprättas för budget och prognos</a:t>
            </a:r>
          </a:p>
          <a:p>
            <a:r>
              <a:rPr lang="sv-SE" sz="2400" b="1" dirty="0"/>
              <a:t>Chefer</a:t>
            </a:r>
            <a:r>
              <a:rPr lang="sv-SE" sz="2400" dirty="0"/>
              <a:t> godkänner budget och prognos i Hypergene</a:t>
            </a:r>
          </a:p>
          <a:p>
            <a:r>
              <a:rPr lang="sv-SE" sz="2400" b="1" dirty="0"/>
              <a:t>Chefer </a:t>
            </a:r>
            <a:r>
              <a:rPr lang="sv-SE" sz="2400" dirty="0"/>
              <a:t>tar ut rapporter för uppföljning i Hypergene</a:t>
            </a:r>
          </a:p>
          <a:p>
            <a:pPr>
              <a:buFontTx/>
              <a:buChar char="-"/>
            </a:pPr>
            <a:r>
              <a:rPr lang="sv-SE" sz="2400" dirty="0"/>
              <a:t>Information om deadlines vid månadsslut samt bokslut framgår i Hypergene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254" y="137685"/>
            <a:ext cx="2209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26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538156" y="253436"/>
            <a:ext cx="9069880" cy="964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Uppgift för upprättande samt godkännande av Budget och Prognos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062322" y="1365680"/>
            <a:ext cx="7900418" cy="48263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Multiplicera 15"/>
          <p:cNvSpPr/>
          <p:nvPr/>
        </p:nvSpPr>
        <p:spPr>
          <a:xfrm>
            <a:off x="3369090" y="1627511"/>
            <a:ext cx="1035792" cy="1117146"/>
          </a:xfrm>
          <a:prstGeom prst="mathMultiply">
            <a:avLst/>
          </a:prstGeom>
          <a:solidFill>
            <a:srgbClr val="FF98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218" y="1217793"/>
            <a:ext cx="8477075" cy="5298172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693628" y="1217793"/>
            <a:ext cx="8452236" cy="290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8456297" y="1553567"/>
            <a:ext cx="572494" cy="14788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651" y="1597378"/>
            <a:ext cx="3896386" cy="1755053"/>
          </a:xfrm>
          <a:prstGeom prst="rect">
            <a:avLst/>
          </a:prstGeom>
        </p:spPr>
      </p:pic>
      <p:sp>
        <p:nvSpPr>
          <p:cNvPr id="20" name="Rektangel 19"/>
          <p:cNvSpPr/>
          <p:nvPr/>
        </p:nvSpPr>
        <p:spPr>
          <a:xfrm>
            <a:off x="9180168" y="2129833"/>
            <a:ext cx="524786" cy="104633"/>
          </a:xfrm>
          <a:prstGeom prst="rect">
            <a:avLst/>
          </a:prstGeom>
          <a:solidFill>
            <a:srgbClr val="333333"/>
          </a:solidFill>
          <a:ln>
            <a:solidFill>
              <a:srgbClr val="303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539" y="172212"/>
            <a:ext cx="2464710" cy="333069"/>
          </a:xfrm>
          <a:prstGeom prst="rect">
            <a:avLst/>
          </a:prstGeom>
        </p:spPr>
      </p:pic>
      <p:sp>
        <p:nvSpPr>
          <p:cNvPr id="23" name="Rektangel 22"/>
          <p:cNvSpPr/>
          <p:nvPr/>
        </p:nvSpPr>
        <p:spPr>
          <a:xfrm>
            <a:off x="9382539" y="200830"/>
            <a:ext cx="807444" cy="260759"/>
          </a:xfrm>
          <a:prstGeom prst="rect">
            <a:avLst/>
          </a:prstGeom>
          <a:solidFill>
            <a:srgbClr val="FE8826"/>
          </a:solidFill>
          <a:ln>
            <a:solidFill>
              <a:srgbClr val="FE882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/>
          <p:nvPr/>
        </p:nvSpPr>
        <p:spPr>
          <a:xfrm>
            <a:off x="10511625" y="45236"/>
            <a:ext cx="954156" cy="463892"/>
          </a:xfrm>
          <a:prstGeom prst="ellipse">
            <a:avLst/>
          </a:prstGeom>
          <a:noFill/>
          <a:ln>
            <a:solidFill>
              <a:srgbClr val="FE7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862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508460" y="-1"/>
            <a:ext cx="9069880" cy="1127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Uppgiftslistan – visar uppgifter för upprättande samt godkännande av Budget och Prognos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138855" y="1127141"/>
            <a:ext cx="7900418" cy="48263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Multiplicera 15"/>
          <p:cNvSpPr/>
          <p:nvPr/>
        </p:nvSpPr>
        <p:spPr>
          <a:xfrm>
            <a:off x="3369090" y="1627511"/>
            <a:ext cx="1035792" cy="1117146"/>
          </a:xfrm>
          <a:prstGeom prst="mathMultiply">
            <a:avLst/>
          </a:prstGeom>
          <a:solidFill>
            <a:srgbClr val="FF98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24" y="1127140"/>
            <a:ext cx="9680280" cy="5051023"/>
          </a:xfrm>
          <a:prstGeom prst="rect">
            <a:avLst/>
          </a:prstGeom>
        </p:spPr>
      </p:pic>
      <p:sp>
        <p:nvSpPr>
          <p:cNvPr id="15" name="Rektangulär 14"/>
          <p:cNvSpPr/>
          <p:nvPr/>
        </p:nvSpPr>
        <p:spPr>
          <a:xfrm>
            <a:off x="1716279" y="3172381"/>
            <a:ext cx="4633905" cy="2210652"/>
          </a:xfrm>
          <a:prstGeom prst="wedgeRectCallout">
            <a:avLst>
              <a:gd name="adj1" fmla="val 134766"/>
              <a:gd name="adj2" fmla="val -13049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Under Flaggan med </a:t>
            </a:r>
            <a:r>
              <a:rPr lang="sv-SE" sz="1200" b="1" dirty="0">
                <a:solidFill>
                  <a:srgbClr val="FE7302"/>
                </a:solidFill>
              </a:rPr>
              <a:t>Uppgifter</a:t>
            </a:r>
            <a:endParaRPr lang="sv-SE" sz="900" dirty="0">
              <a:solidFill>
                <a:srgbClr val="FE7302"/>
              </a:solidFill>
            </a:endParaRPr>
          </a:p>
          <a:p>
            <a:pPr algn="ctr"/>
            <a:r>
              <a:rPr lang="sv-SE" sz="1200" dirty="0">
                <a:solidFill>
                  <a:srgbClr val="FE7302"/>
                </a:solidFill>
              </a:rPr>
              <a:t>visas uppgifter att göra i samband med upprättande samt godkännande av budget och prognos</a:t>
            </a:r>
          </a:p>
          <a:p>
            <a:pPr algn="ctr"/>
            <a:endParaRPr lang="sv-SE" sz="1200" dirty="0">
              <a:solidFill>
                <a:srgbClr val="FE7302"/>
              </a:solidFill>
            </a:endParaRPr>
          </a:p>
          <a:p>
            <a:pPr algn="ctr"/>
            <a:r>
              <a:rPr lang="sv-SE" sz="1200" dirty="0">
                <a:solidFill>
                  <a:srgbClr val="FE7302"/>
                </a:solidFill>
              </a:rPr>
              <a:t>I separata flikar visas</a:t>
            </a:r>
          </a:p>
          <a:p>
            <a:pPr algn="ctr"/>
            <a:r>
              <a:rPr lang="sv-SE" sz="1200" b="1" dirty="0">
                <a:solidFill>
                  <a:srgbClr val="FE7302"/>
                </a:solidFill>
              </a:rPr>
              <a:t> ”Mina uppgifter”</a:t>
            </a:r>
          </a:p>
          <a:p>
            <a:pPr algn="ctr"/>
            <a:r>
              <a:rPr lang="sv-SE" sz="1200" b="1" dirty="0">
                <a:solidFill>
                  <a:srgbClr val="FE7302"/>
                </a:solidFill>
              </a:rPr>
              <a:t>”Mina uppgifter som vikarie”</a:t>
            </a:r>
          </a:p>
          <a:p>
            <a:pPr algn="ctr"/>
            <a:r>
              <a:rPr lang="sv-SE" sz="1200" b="1" dirty="0">
                <a:solidFill>
                  <a:srgbClr val="FE7302"/>
                </a:solidFill>
              </a:rPr>
              <a:t>”Mina kommande uppgifter”</a:t>
            </a:r>
          </a:p>
          <a:p>
            <a:pPr algn="ctr"/>
            <a:r>
              <a:rPr lang="sv-SE" sz="1200" b="1" dirty="0">
                <a:solidFill>
                  <a:srgbClr val="FE7302"/>
                </a:solidFill>
              </a:rPr>
              <a:t>”Uppgifter undernivå”</a:t>
            </a:r>
          </a:p>
          <a:p>
            <a:pPr algn="ctr"/>
            <a:r>
              <a:rPr lang="sv-SE" sz="1200" b="1" dirty="0">
                <a:solidFill>
                  <a:srgbClr val="FE7302"/>
                </a:solidFill>
              </a:rPr>
              <a:t>”Mina avklarade uppgifter”</a:t>
            </a:r>
          </a:p>
          <a:p>
            <a:pPr algn="ctr"/>
            <a:endParaRPr lang="sv-SE" sz="1200" dirty="0">
              <a:solidFill>
                <a:srgbClr val="FE7302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9167854" y="1200647"/>
            <a:ext cx="548640" cy="127221"/>
          </a:xfrm>
          <a:prstGeom prst="rect">
            <a:avLst/>
          </a:prstGeom>
          <a:solidFill>
            <a:srgbClr val="FE8826"/>
          </a:solidFill>
          <a:ln>
            <a:solidFill>
              <a:srgbClr val="FE8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340" y="214933"/>
            <a:ext cx="2464710" cy="33306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9716494" y="326571"/>
            <a:ext cx="692970" cy="130629"/>
          </a:xfrm>
          <a:prstGeom prst="rect">
            <a:avLst/>
          </a:prstGeom>
          <a:solidFill>
            <a:srgbClr val="FE8826"/>
          </a:solidFill>
          <a:ln>
            <a:solidFill>
              <a:srgbClr val="FE8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10809878" y="107465"/>
            <a:ext cx="832757" cy="548004"/>
          </a:xfrm>
          <a:prstGeom prst="ellipse">
            <a:avLst/>
          </a:prstGeom>
          <a:noFill/>
          <a:ln>
            <a:solidFill>
              <a:srgbClr val="EE5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1248924" y="2254281"/>
            <a:ext cx="4984899" cy="568432"/>
          </a:xfrm>
          <a:prstGeom prst="ellipse">
            <a:avLst/>
          </a:prstGeom>
          <a:noFill/>
          <a:ln>
            <a:solidFill>
              <a:srgbClr val="FE7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1359673" y="5383033"/>
            <a:ext cx="9569531" cy="570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7094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508460" y="-1"/>
            <a:ext cx="9069880" cy="1127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138855" y="1127141"/>
            <a:ext cx="7900418" cy="48263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340" y="214933"/>
            <a:ext cx="2464710" cy="33306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9716494" y="326571"/>
            <a:ext cx="692970" cy="130629"/>
          </a:xfrm>
          <a:prstGeom prst="rect">
            <a:avLst/>
          </a:prstGeom>
          <a:solidFill>
            <a:srgbClr val="FE8826"/>
          </a:solidFill>
          <a:ln>
            <a:solidFill>
              <a:srgbClr val="FE8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10809878" y="107465"/>
            <a:ext cx="832757" cy="548004"/>
          </a:xfrm>
          <a:prstGeom prst="ellipse">
            <a:avLst/>
          </a:prstGeom>
          <a:noFill/>
          <a:ln>
            <a:solidFill>
              <a:srgbClr val="EE5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1359673" y="5383033"/>
            <a:ext cx="9569531" cy="570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80" y="1036339"/>
            <a:ext cx="11467570" cy="4688230"/>
          </a:xfrm>
          <a:prstGeom prst="rect">
            <a:avLst/>
          </a:prstGeom>
        </p:spPr>
      </p:pic>
      <p:sp>
        <p:nvSpPr>
          <p:cNvPr id="17" name="Rektangulär 16"/>
          <p:cNvSpPr/>
          <p:nvPr/>
        </p:nvSpPr>
        <p:spPr>
          <a:xfrm>
            <a:off x="5332125" y="2163481"/>
            <a:ext cx="3705308" cy="978884"/>
          </a:xfrm>
          <a:prstGeom prst="wedgeRectCallout">
            <a:avLst>
              <a:gd name="adj1" fmla="val 91441"/>
              <a:gd name="adj2" fmla="val -425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Under </a:t>
            </a:r>
            <a:r>
              <a:rPr lang="sv-SE" sz="1200" b="1" dirty="0">
                <a:solidFill>
                  <a:srgbClr val="FE7302"/>
                </a:solidFill>
              </a:rPr>
              <a:t>Vikarier</a:t>
            </a:r>
            <a:r>
              <a:rPr lang="sv-SE" sz="1200" dirty="0">
                <a:solidFill>
                  <a:srgbClr val="FE7302"/>
                </a:solidFill>
              </a:rPr>
              <a:t> kan aktuell vikarie för uppgifter läggas in.</a:t>
            </a:r>
          </a:p>
          <a:p>
            <a:pPr algn="ctr"/>
            <a:r>
              <a:rPr lang="sv-SE" sz="1200" dirty="0">
                <a:solidFill>
                  <a:srgbClr val="FE7302"/>
                </a:solidFill>
              </a:rPr>
              <a:t>Se ruta nedan under bestämd tidsperiod.</a:t>
            </a:r>
          </a:p>
          <a:p>
            <a:pPr algn="ctr"/>
            <a:r>
              <a:rPr lang="sv-SE" sz="1200" dirty="0">
                <a:solidFill>
                  <a:srgbClr val="FE7302"/>
                </a:solidFill>
              </a:rPr>
              <a:t>Observera att vikarien måste finnas inlagd i Hypergene</a:t>
            </a:r>
          </a:p>
          <a:p>
            <a:pPr algn="ctr"/>
            <a:endParaRPr lang="sv-SE" sz="1200" dirty="0">
              <a:solidFill>
                <a:srgbClr val="FE7302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9891423" y="1036339"/>
            <a:ext cx="707666" cy="198269"/>
          </a:xfrm>
          <a:prstGeom prst="rect">
            <a:avLst/>
          </a:prstGeom>
          <a:solidFill>
            <a:srgbClr val="FE8826"/>
          </a:solidFill>
          <a:ln>
            <a:solidFill>
              <a:srgbClr val="FE8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109568" y="1797720"/>
            <a:ext cx="1995777" cy="365760"/>
          </a:xfrm>
          <a:prstGeom prst="ellipse">
            <a:avLst/>
          </a:prstGeom>
          <a:noFill/>
          <a:ln>
            <a:solidFill>
              <a:srgbClr val="EE5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925623" y="209626"/>
            <a:ext cx="6564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Tillfällig ersättare/Vikarie</a:t>
            </a:r>
            <a:r>
              <a:rPr lang="sv-SE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5992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97541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”Mina kommande uppgifter”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688" y="114300"/>
            <a:ext cx="1799284" cy="932962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10177688" y="251265"/>
            <a:ext cx="625427" cy="100426"/>
          </a:xfrm>
          <a:prstGeom prst="ellipse">
            <a:avLst/>
          </a:prstGeom>
          <a:solidFill>
            <a:srgbClr val="FE8826"/>
          </a:solidFill>
          <a:ln>
            <a:solidFill>
              <a:srgbClr val="FE882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0918768" y="837325"/>
            <a:ext cx="515140" cy="69260"/>
          </a:xfrm>
          <a:prstGeom prst="rect">
            <a:avLst/>
          </a:prstGeom>
          <a:solidFill>
            <a:srgbClr val="333333"/>
          </a:solidFill>
          <a:ln>
            <a:solidFill>
              <a:srgbClr val="303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1" y="1348013"/>
            <a:ext cx="10346871" cy="4393054"/>
          </a:xfrm>
          <a:prstGeom prst="rect">
            <a:avLst/>
          </a:prstGeom>
        </p:spPr>
      </p:pic>
      <p:sp>
        <p:nvSpPr>
          <p:cNvPr id="15" name="Ellips 14"/>
          <p:cNvSpPr/>
          <p:nvPr/>
        </p:nvSpPr>
        <p:spPr>
          <a:xfrm>
            <a:off x="10913992" y="66381"/>
            <a:ext cx="952103" cy="470193"/>
          </a:xfrm>
          <a:prstGeom prst="ellipse">
            <a:avLst/>
          </a:prstGeom>
          <a:noFill/>
          <a:ln>
            <a:solidFill>
              <a:srgbClr val="FE7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9003832" y="1371621"/>
            <a:ext cx="638190" cy="151029"/>
          </a:xfrm>
          <a:prstGeom prst="rect">
            <a:avLst/>
          </a:prstGeom>
          <a:solidFill>
            <a:srgbClr val="FE8826"/>
          </a:solidFill>
          <a:ln>
            <a:solidFill>
              <a:srgbClr val="FE882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2615978" y="2623931"/>
            <a:ext cx="1296063" cy="496361"/>
          </a:xfrm>
          <a:prstGeom prst="ellipse">
            <a:avLst/>
          </a:prstGeom>
          <a:noFill/>
          <a:ln>
            <a:solidFill>
              <a:srgbClr val="FE7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ulär 23"/>
          <p:cNvSpPr/>
          <p:nvPr/>
        </p:nvSpPr>
        <p:spPr>
          <a:xfrm>
            <a:off x="2600075" y="4120393"/>
            <a:ext cx="5115610" cy="2147691"/>
          </a:xfrm>
          <a:prstGeom prst="wedgeRectCallout">
            <a:avLst>
              <a:gd name="adj1" fmla="val 83561"/>
              <a:gd name="adj2" fmla="val -3062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FE7302"/>
                </a:solidFill>
              </a:rPr>
              <a:t>När någon underliggande uppgift till aktiviteten är</a:t>
            </a:r>
            <a:r>
              <a:rPr lang="sv-SE" sz="1400" b="1" dirty="0">
                <a:solidFill>
                  <a:srgbClr val="FE7302"/>
                </a:solidFill>
              </a:rPr>
              <a:t> påbörjad </a:t>
            </a:r>
            <a:r>
              <a:rPr lang="sv-SE" sz="1400" dirty="0">
                <a:solidFill>
                  <a:srgbClr val="FE7302"/>
                </a:solidFill>
              </a:rPr>
              <a:t>så aktiveras möjligheten att granska aktiviteten, dvs åtkomst till godkännanderapporten</a:t>
            </a:r>
          </a:p>
          <a:p>
            <a:pPr algn="ctr"/>
            <a:endParaRPr lang="sv-SE" sz="1200" dirty="0">
              <a:solidFill>
                <a:srgbClr val="FE7302"/>
              </a:solidFill>
            </a:endParaRPr>
          </a:p>
          <a:p>
            <a:pPr algn="ctr"/>
            <a:r>
              <a:rPr lang="sv-SE" sz="1400" b="1" dirty="0">
                <a:solidFill>
                  <a:srgbClr val="FE7302"/>
                </a:solidFill>
              </a:rPr>
              <a:t>Observera</a:t>
            </a:r>
            <a:r>
              <a:rPr lang="sv-SE" sz="1400" dirty="0">
                <a:solidFill>
                  <a:srgbClr val="FE7302"/>
                </a:solidFill>
              </a:rPr>
              <a:t> att innan avdelningens samtlig underliggande uppgifter är klarmarkerade kan man se aktuellt läge, men inte en komplett bild då eventuellt inmatningsarbete återstår.</a:t>
            </a:r>
          </a:p>
          <a:p>
            <a:pPr algn="ctr"/>
            <a:endParaRPr lang="sv-SE" sz="1400" dirty="0">
              <a:solidFill>
                <a:srgbClr val="FE7302"/>
              </a:solidFill>
            </a:endParaRPr>
          </a:p>
          <a:p>
            <a:pPr algn="ctr"/>
            <a:r>
              <a:rPr lang="sv-SE" sz="1400" dirty="0">
                <a:solidFill>
                  <a:srgbClr val="FE7302"/>
                </a:solidFill>
              </a:rPr>
              <a:t>När samtliga underliggande uppgifter för en avdelning är klara kommer uppgiften för godkännande under ”Mina uppgifter”</a:t>
            </a:r>
          </a:p>
        </p:txBody>
      </p:sp>
    </p:spTree>
    <p:extLst>
      <p:ext uri="{BB962C8B-B14F-4D97-AF65-F5344CB8AC3E}">
        <p14:creationId xmlns:p14="http://schemas.microsoft.com/office/powerpoint/2010/main" val="1482428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Mina uppgifter</a:t>
            </a:r>
          </a:p>
        </p:txBody>
      </p:sp>
      <p:sp>
        <p:nvSpPr>
          <p:cNvPr id="11" name="Rektangel 10"/>
          <p:cNvSpPr/>
          <p:nvPr/>
        </p:nvSpPr>
        <p:spPr>
          <a:xfrm>
            <a:off x="2138855" y="1127141"/>
            <a:ext cx="7900418" cy="48263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Multiplicera 14"/>
          <p:cNvSpPr/>
          <p:nvPr/>
        </p:nvSpPr>
        <p:spPr>
          <a:xfrm>
            <a:off x="2319604" y="1627511"/>
            <a:ext cx="1035792" cy="1117146"/>
          </a:xfrm>
          <a:prstGeom prst="mathMultiply">
            <a:avLst/>
          </a:prstGeom>
          <a:solidFill>
            <a:srgbClr val="FF98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med rundade hörn 16"/>
          <p:cNvSpPr/>
          <p:nvPr/>
        </p:nvSpPr>
        <p:spPr>
          <a:xfrm>
            <a:off x="10087849" y="2762913"/>
            <a:ext cx="1747493" cy="8667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244"/>
          <p:cNvSpPr/>
          <p:nvPr/>
        </p:nvSpPr>
        <p:spPr bwMode="auto">
          <a:xfrm>
            <a:off x="10310382" y="2318014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71446" y="3061323"/>
            <a:ext cx="1390650" cy="466725"/>
          </a:xfrm>
          <a:prstGeom prst="rect">
            <a:avLst/>
          </a:prstGeom>
        </p:spPr>
      </p:pic>
      <p:sp>
        <p:nvSpPr>
          <p:cNvPr id="24" name="Rektangel med rundade hörn 23"/>
          <p:cNvSpPr/>
          <p:nvPr/>
        </p:nvSpPr>
        <p:spPr>
          <a:xfrm>
            <a:off x="3272481" y="349493"/>
            <a:ext cx="5435099" cy="6564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Oval 244"/>
          <p:cNvSpPr/>
          <p:nvPr/>
        </p:nvSpPr>
        <p:spPr bwMode="auto">
          <a:xfrm>
            <a:off x="3133919" y="124897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cxnSp>
        <p:nvCxnSpPr>
          <p:cNvPr id="29" name="Rak 28"/>
          <p:cNvCxnSpPr/>
          <p:nvPr/>
        </p:nvCxnSpPr>
        <p:spPr>
          <a:xfrm flipH="1">
            <a:off x="8374869" y="790066"/>
            <a:ext cx="1159903" cy="4245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ktangel 20"/>
          <p:cNvSpPr/>
          <p:nvPr/>
        </p:nvSpPr>
        <p:spPr>
          <a:xfrm>
            <a:off x="2966392" y="816759"/>
            <a:ext cx="261192" cy="139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textruta 32"/>
          <p:cNvSpPr txBox="1"/>
          <p:nvPr/>
        </p:nvSpPr>
        <p:spPr>
          <a:xfrm>
            <a:off x="5209001" y="452373"/>
            <a:ext cx="3500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Antal uppgifter för godkännande visas i uppgiftsfliken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431" y="1154909"/>
            <a:ext cx="7851842" cy="490740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604" y="3356264"/>
            <a:ext cx="5553937" cy="13290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4772" y="840604"/>
            <a:ext cx="61745" cy="57307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825" y="3160672"/>
            <a:ext cx="804087" cy="26802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912" y="3328829"/>
            <a:ext cx="621846" cy="54869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8374869" y="3324745"/>
            <a:ext cx="714423" cy="63038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7868" y="3330308"/>
            <a:ext cx="621846" cy="54869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8536" y="3324745"/>
            <a:ext cx="621846" cy="54869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5634" y="452373"/>
            <a:ext cx="1581150" cy="504825"/>
          </a:xfrm>
          <a:prstGeom prst="rect">
            <a:avLst/>
          </a:prstGeom>
        </p:spPr>
      </p:pic>
      <p:sp>
        <p:nvSpPr>
          <p:cNvPr id="20" name="Ellips 19"/>
          <p:cNvSpPr/>
          <p:nvPr/>
        </p:nvSpPr>
        <p:spPr>
          <a:xfrm>
            <a:off x="8479692" y="1485606"/>
            <a:ext cx="609600" cy="103511"/>
          </a:xfrm>
          <a:prstGeom prst="ellipse">
            <a:avLst/>
          </a:prstGeom>
          <a:solidFill>
            <a:srgbClr val="FE8826"/>
          </a:solidFill>
          <a:ln>
            <a:solidFill>
              <a:srgbClr val="FE882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5732" y="78030"/>
            <a:ext cx="23717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12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Godkännanderapport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2138855" y="1127141"/>
            <a:ext cx="7900418" cy="48263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0936" y="1573386"/>
            <a:ext cx="7880636" cy="4754114"/>
          </a:xfrm>
          <a:prstGeom prst="rect">
            <a:avLst/>
          </a:prstGeom>
        </p:spPr>
      </p:pic>
      <p:sp>
        <p:nvSpPr>
          <p:cNvPr id="13" name="Rektangulär 12"/>
          <p:cNvSpPr/>
          <p:nvPr/>
        </p:nvSpPr>
        <p:spPr>
          <a:xfrm>
            <a:off x="5067676" y="3977552"/>
            <a:ext cx="3957053" cy="1079478"/>
          </a:xfrm>
          <a:prstGeom prst="wedgeRectCallout">
            <a:avLst>
              <a:gd name="adj1" fmla="val -40378"/>
              <a:gd name="adj2" fmla="val -9911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Godkännanderapportens upplägg är densamma som resultaträkningen, med vissa undantag som beskrivs ovan och på kommande sidor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-45879" y="2404690"/>
            <a:ext cx="2256342" cy="3010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När kontrollen är klar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godkänner man uppgiften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genom att trycka på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”godkänn”</a:t>
            </a:r>
          </a:p>
          <a:p>
            <a:pPr algn="ctr"/>
            <a:endParaRPr lang="sv-SE" sz="1050" dirty="0">
              <a:solidFill>
                <a:srgbClr val="4791A5"/>
              </a:solidFill>
            </a:endParaRP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Uppgift delas med annan person</a:t>
            </a: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Vanligtvis vid inregistrering </a:t>
            </a: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Av data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Om godkännaren inte är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redo att godkänna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uppgiften skickas den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tillbaka med en kommentar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genom att trycka på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”Skicka tillbaka”</a:t>
            </a:r>
          </a:p>
        </p:txBody>
      </p:sp>
      <p:sp>
        <p:nvSpPr>
          <p:cNvPr id="19" name="Rektangel med rundade hörn 18"/>
          <p:cNvSpPr/>
          <p:nvPr/>
        </p:nvSpPr>
        <p:spPr>
          <a:xfrm>
            <a:off x="72425" y="1374988"/>
            <a:ext cx="2066430" cy="3981622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val 244"/>
          <p:cNvSpPr/>
          <p:nvPr/>
        </p:nvSpPr>
        <p:spPr bwMode="auto">
          <a:xfrm>
            <a:off x="346770" y="1115145"/>
            <a:ext cx="336898" cy="336192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668" y="2190565"/>
            <a:ext cx="723900" cy="238125"/>
          </a:xfrm>
          <a:prstGeom prst="rect">
            <a:avLst/>
          </a:prstGeom>
        </p:spPr>
      </p:pic>
      <p:sp>
        <p:nvSpPr>
          <p:cNvPr id="22" name="textruta 21"/>
          <p:cNvSpPr txBox="1"/>
          <p:nvPr/>
        </p:nvSpPr>
        <p:spPr>
          <a:xfrm>
            <a:off x="285592" y="1728900"/>
            <a:ext cx="1553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Här kan kommentarer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skrivas eller läsas</a:t>
            </a:r>
          </a:p>
        </p:txBody>
      </p:sp>
      <p:pic>
        <p:nvPicPr>
          <p:cNvPr id="24" name="Bildobjekt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2086" y="78418"/>
            <a:ext cx="1885950" cy="952500"/>
          </a:xfrm>
          <a:prstGeom prst="rect">
            <a:avLst/>
          </a:prstGeom>
        </p:spPr>
      </p:pic>
      <p:sp>
        <p:nvSpPr>
          <p:cNvPr id="25" name="Rektangel 24"/>
          <p:cNvSpPr/>
          <p:nvPr/>
        </p:nvSpPr>
        <p:spPr>
          <a:xfrm>
            <a:off x="7722086" y="284609"/>
            <a:ext cx="611423" cy="69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med rundade hörn 25"/>
          <p:cNvSpPr/>
          <p:nvPr/>
        </p:nvSpPr>
        <p:spPr>
          <a:xfrm>
            <a:off x="4405745" y="57019"/>
            <a:ext cx="5623502" cy="1018718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244"/>
          <p:cNvSpPr/>
          <p:nvPr/>
        </p:nvSpPr>
        <p:spPr bwMode="auto">
          <a:xfrm>
            <a:off x="9856242" y="554668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4637657" y="254216"/>
            <a:ext cx="3650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4791A5"/>
                </a:solidFill>
              </a:rPr>
              <a:t>Möjlighet finns att visa budget/prognos per budgetkälla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(källorna OH fördelning, fördelning och kontor är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 automatiskt genererade pålägg baserat på exempelvis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organisation och/eller verksamhet)</a:t>
            </a:r>
          </a:p>
        </p:txBody>
      </p:sp>
      <p:sp>
        <p:nvSpPr>
          <p:cNvPr id="30" name="Rektangel 29"/>
          <p:cNvSpPr/>
          <p:nvPr/>
        </p:nvSpPr>
        <p:spPr>
          <a:xfrm>
            <a:off x="72424" y="5483672"/>
            <a:ext cx="3093085" cy="130434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165" y="1132950"/>
            <a:ext cx="7937108" cy="1079037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47" y="1512573"/>
            <a:ext cx="1412004" cy="256728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80" y="4033044"/>
            <a:ext cx="1088047" cy="267552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37" y="5447035"/>
            <a:ext cx="3089873" cy="1340984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609" y="5107157"/>
            <a:ext cx="45719" cy="615749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4810" y="2087421"/>
            <a:ext cx="931444" cy="108114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751735" y="1127141"/>
            <a:ext cx="68764" cy="935294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57246" y="1801720"/>
            <a:ext cx="2017564" cy="63096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0935" y="6022085"/>
            <a:ext cx="1835840" cy="161986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8885" y="6287138"/>
            <a:ext cx="1827890" cy="161284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7855" y="6546833"/>
            <a:ext cx="1708619" cy="150761"/>
          </a:xfrm>
          <a:prstGeom prst="rect">
            <a:avLst/>
          </a:prstGeom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972" y="3248997"/>
            <a:ext cx="962025" cy="180975"/>
          </a:xfrm>
          <a:prstGeom prst="rect">
            <a:avLst/>
          </a:prstGeom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12702" y="691728"/>
            <a:ext cx="1079307" cy="707933"/>
          </a:xfrm>
          <a:prstGeom prst="rect">
            <a:avLst/>
          </a:prstGeom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06693" y="254216"/>
            <a:ext cx="1669153" cy="27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94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2138855" y="1127141"/>
            <a:ext cx="7900418" cy="223215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Godkännanderapport - Tak och ramar</a:t>
            </a:r>
          </a:p>
        </p:txBody>
      </p:sp>
      <p:sp>
        <p:nvSpPr>
          <p:cNvPr id="45" name="Rektangulär 44"/>
          <p:cNvSpPr/>
          <p:nvPr/>
        </p:nvSpPr>
        <p:spPr>
          <a:xfrm>
            <a:off x="4059487" y="3748685"/>
            <a:ext cx="4648093" cy="812704"/>
          </a:xfrm>
          <a:prstGeom prst="wedgeRectCallout">
            <a:avLst>
              <a:gd name="adj1" fmla="val -43386"/>
              <a:gd name="adj2" fmla="val -10702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På fliken </a:t>
            </a:r>
            <a:r>
              <a:rPr lang="sv-SE" sz="1200" b="1" dirty="0">
                <a:solidFill>
                  <a:srgbClr val="FE7302"/>
                </a:solidFill>
              </a:rPr>
              <a:t>”Tak och ramar” </a:t>
            </a:r>
            <a:r>
              <a:rPr lang="sv-SE" sz="1200" dirty="0">
                <a:solidFill>
                  <a:srgbClr val="FE7302"/>
                </a:solidFill>
              </a:rPr>
              <a:t>visas de förutsättningar som tilldelats centralt alternativt från fakultetsnivå, samt hur väl man följer dessa.</a:t>
            </a:r>
          </a:p>
          <a:p>
            <a:pPr algn="ctr"/>
            <a:endParaRPr lang="sv-SE" sz="900" dirty="0">
              <a:solidFill>
                <a:srgbClr val="FE7302"/>
              </a:solidFill>
            </a:endParaRPr>
          </a:p>
          <a:p>
            <a:pPr algn="ctr"/>
            <a:r>
              <a:rPr lang="sv-SE" sz="1200" dirty="0">
                <a:solidFill>
                  <a:srgbClr val="FE7302"/>
                </a:solidFill>
              </a:rPr>
              <a:t>Detta är enbart ett stöd och är inte tvingande från systemets sida</a:t>
            </a:r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9246" y="1137531"/>
            <a:ext cx="7890027" cy="2160754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13" y="291903"/>
            <a:ext cx="1670449" cy="26824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194" y="780884"/>
            <a:ext cx="1079086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9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1096EC4-4C5B-4206-BF95-D6B998525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839" y="217341"/>
            <a:ext cx="2187441" cy="321165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5EB5C4B-1C22-4996-9CEA-FA0E6F18E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91" y="-302946"/>
            <a:ext cx="7224013" cy="462185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B7158AC-6F39-40B9-8954-5CD4FA627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394" y="2477657"/>
            <a:ext cx="3820033" cy="4102998"/>
          </a:xfrm>
          <a:prstGeom prst="rect">
            <a:avLst/>
          </a:prstGeom>
        </p:spPr>
      </p:pic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1E9AD4CA-BEB0-4E87-AD84-616467E3756E}"/>
              </a:ext>
            </a:extLst>
          </p:cNvPr>
          <p:cNvCxnSpPr>
            <a:cxnSpLocks/>
          </p:cNvCxnSpPr>
          <p:nvPr/>
        </p:nvCxnSpPr>
        <p:spPr>
          <a:xfrm>
            <a:off x="2827029" y="4064385"/>
            <a:ext cx="431820" cy="148019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7CD305EF-E40E-45BD-9D24-F9F995F4B2EB}"/>
              </a:ext>
            </a:extLst>
          </p:cNvPr>
          <p:cNvSpPr/>
          <p:nvPr/>
        </p:nvSpPr>
        <p:spPr>
          <a:xfrm>
            <a:off x="3258849" y="5518812"/>
            <a:ext cx="3635122" cy="1061843"/>
          </a:xfrm>
          <a:prstGeom prst="roundRect">
            <a:avLst/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206233D5-23B2-447C-B721-D02B7327DEC2}"/>
              </a:ext>
            </a:extLst>
          </p:cNvPr>
          <p:cNvSpPr/>
          <p:nvPr/>
        </p:nvSpPr>
        <p:spPr>
          <a:xfrm>
            <a:off x="9744082" y="3098692"/>
            <a:ext cx="728802" cy="292548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364263C6-ABC7-41CA-91F9-43AAE845A9EB}"/>
              </a:ext>
            </a:extLst>
          </p:cNvPr>
          <p:cNvSpPr/>
          <p:nvPr/>
        </p:nvSpPr>
        <p:spPr>
          <a:xfrm>
            <a:off x="688369" y="2578813"/>
            <a:ext cx="2239766" cy="1740095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374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919648" y="815411"/>
            <a:ext cx="5176061" cy="206779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Godkännanderapport – flikar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/>
          <a:srcRect r="29237"/>
          <a:stretch/>
        </p:blipFill>
        <p:spPr>
          <a:xfrm>
            <a:off x="930039" y="825802"/>
            <a:ext cx="5165670" cy="2057400"/>
          </a:xfrm>
          <a:prstGeom prst="rect">
            <a:avLst/>
          </a:prstGeom>
        </p:spPr>
      </p:pic>
      <p:sp>
        <p:nvSpPr>
          <p:cNvPr id="26" name="Rektangulär 25"/>
          <p:cNvSpPr/>
          <p:nvPr/>
        </p:nvSpPr>
        <p:spPr>
          <a:xfrm>
            <a:off x="6362569" y="1337061"/>
            <a:ext cx="3093157" cy="1109550"/>
          </a:xfrm>
          <a:prstGeom prst="wedgeRectCallout">
            <a:avLst>
              <a:gd name="adj1" fmla="val -64076"/>
              <a:gd name="adj2" fmla="val -3311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På fliken </a:t>
            </a:r>
            <a:r>
              <a:rPr lang="sv-SE" sz="1200" b="1" dirty="0">
                <a:solidFill>
                  <a:srgbClr val="FE7302"/>
                </a:solidFill>
              </a:rPr>
              <a:t>Anställning</a:t>
            </a:r>
            <a:r>
              <a:rPr lang="sv-SE" sz="1200" dirty="0">
                <a:solidFill>
                  <a:srgbClr val="FE7302"/>
                </a:solidFill>
              </a:rPr>
              <a:t> visas resultatet av aktiva val från väljare och övriga koddelsflikar per anställning</a:t>
            </a:r>
          </a:p>
          <a:p>
            <a:pPr algn="ctr"/>
            <a:endParaRPr lang="sv-SE" sz="500" dirty="0">
              <a:solidFill>
                <a:srgbClr val="FE7302"/>
              </a:solidFill>
            </a:endParaRPr>
          </a:p>
          <a:p>
            <a:pPr algn="ctr"/>
            <a:r>
              <a:rPr lang="sv-SE" sz="1200" dirty="0">
                <a:solidFill>
                  <a:srgbClr val="FE7302"/>
                </a:solidFill>
              </a:rPr>
              <a:t>Här kan man även göra val av anställning som följer med till övriga flikar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648" y="3119570"/>
            <a:ext cx="9662160" cy="2255520"/>
          </a:xfrm>
          <a:prstGeom prst="rect">
            <a:avLst/>
          </a:prstGeom>
        </p:spPr>
      </p:pic>
      <p:sp>
        <p:nvSpPr>
          <p:cNvPr id="21" name="Rektangel 20"/>
          <p:cNvSpPr/>
          <p:nvPr/>
        </p:nvSpPr>
        <p:spPr>
          <a:xfrm>
            <a:off x="919647" y="3119570"/>
            <a:ext cx="9662161" cy="25497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2" name="Rektangulär 21"/>
          <p:cNvSpPr/>
          <p:nvPr/>
        </p:nvSpPr>
        <p:spPr>
          <a:xfrm>
            <a:off x="6362569" y="5406162"/>
            <a:ext cx="3093157" cy="1109550"/>
          </a:xfrm>
          <a:prstGeom prst="wedgeRectCallout">
            <a:avLst>
              <a:gd name="adj1" fmla="val -64076"/>
              <a:gd name="adj2" fmla="val -3311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På fliken </a:t>
            </a:r>
            <a:r>
              <a:rPr lang="sv-SE" sz="1200" b="1" dirty="0">
                <a:solidFill>
                  <a:srgbClr val="FE7302"/>
                </a:solidFill>
              </a:rPr>
              <a:t>Aktivitetsöversikt </a:t>
            </a:r>
            <a:r>
              <a:rPr lang="sv-SE" sz="1200" dirty="0">
                <a:solidFill>
                  <a:srgbClr val="FE7302"/>
                </a:solidFill>
              </a:rPr>
              <a:t>visas en översikt av aktiviteter (per verksamhet) och vad som är budgeterat per kontogrupp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2512" y="623767"/>
            <a:ext cx="1079086" cy="71329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7561" y="195453"/>
            <a:ext cx="1670449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1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14945" y="1208809"/>
            <a:ext cx="8686800" cy="515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Integrationer från ekonomi- och personalsystemen går varje natt, dvs visar data som den såg ut dagen innan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b="1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Kontaktpersoner för Hypergene är avdelningens ekonom 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b="1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Generella tips:</a:t>
            </a:r>
          </a:p>
          <a:p>
            <a:pPr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</a:pPr>
            <a:endParaRPr lang="sv-SE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445111" y="484255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Övrigt</a:t>
            </a:r>
          </a:p>
        </p:txBody>
      </p:sp>
      <p:sp>
        <p:nvSpPr>
          <p:cNvPr id="10" name="Rektangulär 9"/>
          <p:cNvSpPr/>
          <p:nvPr/>
        </p:nvSpPr>
        <p:spPr>
          <a:xfrm>
            <a:off x="3332009" y="3058611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solidFill>
                  <a:srgbClr val="FF9800"/>
                </a:solidFill>
              </a:rPr>
              <a:t>Ladda om sidan och nollställ gjorda val </a:t>
            </a:r>
          </a:p>
        </p:txBody>
      </p:sp>
      <p:sp>
        <p:nvSpPr>
          <p:cNvPr id="11" name="Rektangulär 10"/>
          <p:cNvSpPr/>
          <p:nvPr/>
        </p:nvSpPr>
        <p:spPr>
          <a:xfrm>
            <a:off x="3332009" y="3483150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solidFill>
                  <a:srgbClr val="FF9800"/>
                </a:solidFill>
              </a:rPr>
              <a:t>Stäng aktuell rapport</a:t>
            </a:r>
          </a:p>
        </p:txBody>
      </p:sp>
      <p:sp>
        <p:nvSpPr>
          <p:cNvPr id="16" name="Rektangel med rundade hörn 15"/>
          <p:cNvSpPr/>
          <p:nvPr/>
        </p:nvSpPr>
        <p:spPr>
          <a:xfrm>
            <a:off x="7118630" y="3072502"/>
            <a:ext cx="197428" cy="166256"/>
          </a:xfrm>
          <a:prstGeom prst="roundRect">
            <a:avLst/>
          </a:prstGeom>
          <a:noFill/>
          <a:ln w="19050"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ulär 16"/>
          <p:cNvSpPr/>
          <p:nvPr/>
        </p:nvSpPr>
        <p:spPr>
          <a:xfrm>
            <a:off x="7644238" y="3069967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solidFill>
                  <a:srgbClr val="FF9800"/>
                </a:solidFill>
              </a:rPr>
              <a:t>Uppgift finns tilldelad</a:t>
            </a:r>
          </a:p>
        </p:txBody>
      </p:sp>
      <p:cxnSp>
        <p:nvCxnSpPr>
          <p:cNvPr id="19" name="Rak 18"/>
          <p:cNvCxnSpPr/>
          <p:nvPr/>
        </p:nvCxnSpPr>
        <p:spPr>
          <a:xfrm>
            <a:off x="6307282" y="2919846"/>
            <a:ext cx="22414" cy="239957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2079484" y="3373647"/>
            <a:ext cx="8079573" cy="2961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ulär 25"/>
          <p:cNvSpPr/>
          <p:nvPr/>
        </p:nvSpPr>
        <p:spPr>
          <a:xfrm>
            <a:off x="7644238" y="3514041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solidFill>
                  <a:srgbClr val="FF9800"/>
                </a:solidFill>
              </a:rPr>
              <a:t> Visa/dölj sidomeny</a:t>
            </a:r>
          </a:p>
        </p:txBody>
      </p:sp>
      <p:cxnSp>
        <p:nvCxnSpPr>
          <p:cNvPr id="21" name="Rak 20"/>
          <p:cNvCxnSpPr/>
          <p:nvPr/>
        </p:nvCxnSpPr>
        <p:spPr>
          <a:xfrm>
            <a:off x="2012076" y="3849172"/>
            <a:ext cx="8079573" cy="2961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ktangulär 27"/>
          <p:cNvSpPr/>
          <p:nvPr/>
        </p:nvSpPr>
        <p:spPr>
          <a:xfrm>
            <a:off x="3332009" y="3985377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solidFill>
                  <a:srgbClr val="FF9800"/>
                </a:solidFill>
              </a:rPr>
              <a:t>Exportera tabell/diagram till PDF</a:t>
            </a:r>
          </a:p>
        </p:txBody>
      </p:sp>
      <p:cxnSp>
        <p:nvCxnSpPr>
          <p:cNvPr id="29" name="Rak 28"/>
          <p:cNvCxnSpPr/>
          <p:nvPr/>
        </p:nvCxnSpPr>
        <p:spPr>
          <a:xfrm>
            <a:off x="2012076" y="4315064"/>
            <a:ext cx="8079573" cy="2961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ulär 31"/>
          <p:cNvSpPr/>
          <p:nvPr/>
        </p:nvSpPr>
        <p:spPr>
          <a:xfrm>
            <a:off x="3332009" y="4449507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solidFill>
                  <a:srgbClr val="FF9800"/>
                </a:solidFill>
              </a:rPr>
              <a:t>Exportera tabell/diagram till Excel</a:t>
            </a:r>
          </a:p>
        </p:txBody>
      </p:sp>
      <p:sp>
        <p:nvSpPr>
          <p:cNvPr id="35" name="Rektangulär 34"/>
          <p:cNvSpPr/>
          <p:nvPr/>
        </p:nvSpPr>
        <p:spPr>
          <a:xfrm>
            <a:off x="7644238" y="4002694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400" dirty="0">
              <a:solidFill>
                <a:srgbClr val="FF9800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469" y="4466774"/>
            <a:ext cx="6039460" cy="1993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104" y="3031578"/>
            <a:ext cx="419100" cy="314325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205" y="3567051"/>
            <a:ext cx="1371539" cy="197847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737" y="3929317"/>
            <a:ext cx="547829" cy="245821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767" y="3952770"/>
            <a:ext cx="239888" cy="205619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325" y="4431207"/>
            <a:ext cx="517497" cy="232583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2169" y="4466774"/>
            <a:ext cx="236419" cy="197016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7842" y="3551601"/>
            <a:ext cx="262765" cy="218971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0805" y="4022123"/>
            <a:ext cx="2391766" cy="249448"/>
          </a:xfrm>
          <a:prstGeom prst="rect">
            <a:avLst/>
          </a:prstGeom>
        </p:spPr>
      </p:pic>
      <p:sp>
        <p:nvSpPr>
          <p:cNvPr id="41" name="Rektangel 40"/>
          <p:cNvSpPr/>
          <p:nvPr/>
        </p:nvSpPr>
        <p:spPr>
          <a:xfrm>
            <a:off x="8925665" y="3944062"/>
            <a:ext cx="23806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FF9800"/>
                </a:solidFill>
              </a:rPr>
              <a:t>Visar aktuell komplett period</a:t>
            </a:r>
            <a:endParaRPr lang="sv-SE" sz="1400" dirty="0"/>
          </a:p>
        </p:txBody>
      </p:sp>
      <p:cxnSp>
        <p:nvCxnSpPr>
          <p:cNvPr id="43" name="Rak 42"/>
          <p:cNvCxnSpPr/>
          <p:nvPr/>
        </p:nvCxnSpPr>
        <p:spPr>
          <a:xfrm>
            <a:off x="2036425" y="4806440"/>
            <a:ext cx="8079573" cy="2961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dobjekt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6567" y="2969892"/>
            <a:ext cx="1933575" cy="371475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5811" y="3504363"/>
            <a:ext cx="1415089" cy="243710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5837" y="3533122"/>
            <a:ext cx="219475" cy="188992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38082" y="4965391"/>
            <a:ext cx="957230" cy="278265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9449" y="4995238"/>
            <a:ext cx="232746" cy="19395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3339226" y="4916397"/>
            <a:ext cx="2441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FF9800"/>
                </a:solidFill>
              </a:rPr>
              <a:t>Konfigurera tabellvisning ex i aktivitetsflik</a:t>
            </a:r>
          </a:p>
        </p:txBody>
      </p:sp>
      <p:sp>
        <p:nvSpPr>
          <p:cNvPr id="2" name="Rektangel 1"/>
          <p:cNvSpPr/>
          <p:nvPr/>
        </p:nvSpPr>
        <p:spPr>
          <a:xfrm>
            <a:off x="6856381" y="5035304"/>
            <a:ext cx="3946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srgbClr val="FE8826"/>
                </a:solidFill>
              </a:rPr>
              <a:t>Symbol ”återställ utgångsläge” till höger i menyrad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7489" y="5035304"/>
            <a:ext cx="314325" cy="27622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97754" y="122959"/>
            <a:ext cx="2209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01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4846" y="1856764"/>
            <a:ext cx="10515600" cy="1325563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rgbClr val="FE8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0385" y="283380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dirty="0">
                <a:solidFill>
                  <a:schemeClr val="bg1">
                    <a:lumMod val="50000"/>
                  </a:schemeClr>
                </a:solidFill>
              </a:rPr>
              <a:t>    Vid utskrift av rapport till </a:t>
            </a:r>
            <a:r>
              <a:rPr lang="sv-SE" sz="2000" b="1" dirty="0" err="1">
                <a:solidFill>
                  <a:schemeClr val="bg1">
                    <a:lumMod val="50000"/>
                  </a:schemeClr>
                </a:solidFill>
              </a:rPr>
              <a:t>pdf</a:t>
            </a:r>
            <a:r>
              <a:rPr lang="sv-SE" sz="2000" b="1" dirty="0">
                <a:solidFill>
                  <a:schemeClr val="bg1">
                    <a:lumMod val="50000"/>
                  </a:schemeClr>
                </a:solidFill>
              </a:rPr>
              <a:t> finns val ”</a:t>
            </a:r>
            <a:r>
              <a:rPr lang="sv-SE" sz="2000" b="1" dirty="0" err="1">
                <a:solidFill>
                  <a:schemeClr val="bg1">
                    <a:lumMod val="50000"/>
                  </a:schemeClr>
                </a:solidFill>
              </a:rPr>
              <a:t>inkl</a:t>
            </a:r>
            <a:r>
              <a:rPr lang="sv-SE" sz="2000" b="1" dirty="0">
                <a:solidFill>
                  <a:schemeClr val="bg1">
                    <a:lumMod val="50000"/>
                  </a:schemeClr>
                </a:solidFill>
              </a:rPr>
              <a:t> kommentar” </a:t>
            </a:r>
          </a:p>
          <a:p>
            <a:pPr marL="0" indent="0">
              <a:buNone/>
            </a:pPr>
            <a:r>
              <a:rPr lang="sv-SE" sz="2000" b="1" dirty="0">
                <a:solidFill>
                  <a:schemeClr val="bg1">
                    <a:lumMod val="50000"/>
                  </a:schemeClr>
                </a:solidFill>
              </a:rPr>
              <a:t>    Detta gäller inte egna kommentarer och bifogar därmed inga kommentarer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124" y="1353955"/>
            <a:ext cx="1604801" cy="1772871"/>
          </a:xfrm>
          <a:prstGeom prst="rect">
            <a:avLst/>
          </a:prstGeom>
        </p:spPr>
      </p:pic>
      <p:cxnSp>
        <p:nvCxnSpPr>
          <p:cNvPr id="6" name="Rak pil 5"/>
          <p:cNvCxnSpPr/>
          <p:nvPr/>
        </p:nvCxnSpPr>
        <p:spPr>
          <a:xfrm flipV="1">
            <a:off x="7092462" y="2276841"/>
            <a:ext cx="914401" cy="770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77300"/>
            <a:ext cx="2209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2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ruta 20"/>
          <p:cNvSpPr txBox="1"/>
          <p:nvPr/>
        </p:nvSpPr>
        <p:spPr>
          <a:xfrm>
            <a:off x="6890969" y="5191357"/>
            <a:ext cx="1317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727272"/>
                </a:solidFill>
              </a:rPr>
              <a:t>Analys, </a:t>
            </a:r>
          </a:p>
          <a:p>
            <a:r>
              <a:rPr lang="sv-SE" sz="1400" dirty="0">
                <a:solidFill>
                  <a:srgbClr val="727272"/>
                </a:solidFill>
              </a:rPr>
              <a:t>inmatning, </a:t>
            </a:r>
          </a:p>
          <a:p>
            <a:r>
              <a:rPr lang="sv-SE" sz="1400" dirty="0">
                <a:solidFill>
                  <a:srgbClr val="727272"/>
                </a:solidFill>
              </a:rPr>
              <a:t>godkännande </a:t>
            </a:r>
          </a:p>
          <a:p>
            <a:r>
              <a:rPr lang="sv-SE" sz="1400" dirty="0">
                <a:solidFill>
                  <a:srgbClr val="727272"/>
                </a:solidFill>
              </a:rPr>
              <a:t>och uppföljning</a:t>
            </a: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14945" y="1208809"/>
            <a:ext cx="8686800" cy="515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används för ekonomisk uppföljning. Ekonomisk utfallsdata laddas från ekonomisystemet varje natt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används för budget- och prognosläggning, där vissa startvärden laddas från personalsystemet</a:t>
            </a:r>
          </a:p>
          <a:p>
            <a:pPr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</a:pPr>
            <a:endParaRPr lang="sv-SE" sz="12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används för budget- och prognosgodkännande på olika organisatoriska nivåer hos Mittuniversitetet och visas aggregerat på valfri nivå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används för budget- och prognosuppföljning där det ekonomiska utfallet ställs mot budget/prognos</a:t>
            </a: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501159" y="394632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Varför Hypergene? Vad hittar jag där?</a:t>
            </a:r>
          </a:p>
        </p:txBody>
      </p:sp>
      <p:sp>
        <p:nvSpPr>
          <p:cNvPr id="20" name="Rektangel med rundade hörn 19"/>
          <p:cNvSpPr/>
          <p:nvPr/>
        </p:nvSpPr>
        <p:spPr>
          <a:xfrm>
            <a:off x="6765539" y="5182565"/>
            <a:ext cx="1617525" cy="954108"/>
          </a:xfrm>
          <a:prstGeom prst="roundRect">
            <a:avLst/>
          </a:prstGeom>
          <a:noFill/>
          <a:ln w="19050">
            <a:solidFill>
              <a:srgbClr val="72727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C000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099" y="5277427"/>
            <a:ext cx="722486" cy="722486"/>
          </a:xfrm>
          <a:prstGeom prst="rect">
            <a:avLst/>
          </a:prstGeom>
        </p:spPr>
      </p:pic>
      <p:pic>
        <p:nvPicPr>
          <p:cNvPr id="11" name="Bildobjekt 10" descr="iMac_Hypergene1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1187" r="23184" b="9990"/>
          <a:stretch/>
        </p:blipFill>
        <p:spPr>
          <a:xfrm>
            <a:off x="5036170" y="5142157"/>
            <a:ext cx="1440513" cy="1205268"/>
          </a:xfrm>
          <a:prstGeom prst="rect">
            <a:avLst/>
          </a:prstGeom>
        </p:spPr>
      </p:pic>
      <p:pic>
        <p:nvPicPr>
          <p:cNvPr id="12" name="Bildobjekt 11" descr="Hypergene_symbol_rgb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852" y="6369200"/>
            <a:ext cx="148077" cy="14807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5" cstate="print"/>
          <a:srcRect b="2928"/>
          <a:stretch/>
        </p:blipFill>
        <p:spPr>
          <a:xfrm>
            <a:off x="5104097" y="5219658"/>
            <a:ext cx="1288458" cy="76168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409514" y="6294121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rgbClr val="FE7302"/>
                </a:solidFill>
              </a:rPr>
              <a:t>Hypergene</a:t>
            </a:r>
          </a:p>
        </p:txBody>
      </p:sp>
      <p:sp>
        <p:nvSpPr>
          <p:cNvPr id="15" name="Rektangel med rundade hörn 14"/>
          <p:cNvSpPr/>
          <p:nvPr/>
        </p:nvSpPr>
        <p:spPr>
          <a:xfrm>
            <a:off x="3143127" y="5180350"/>
            <a:ext cx="1617525" cy="954108"/>
          </a:xfrm>
          <a:prstGeom prst="roundRect">
            <a:avLst/>
          </a:prstGeom>
          <a:noFill/>
          <a:ln w="19050">
            <a:solidFill>
              <a:srgbClr val="72727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C000"/>
              </a:solidFill>
            </a:endParaRPr>
          </a:p>
        </p:txBody>
      </p:sp>
      <p:sp>
        <p:nvSpPr>
          <p:cNvPr id="5" name="Höger 4"/>
          <p:cNvSpPr/>
          <p:nvPr/>
        </p:nvSpPr>
        <p:spPr>
          <a:xfrm>
            <a:off x="4615959" y="5521568"/>
            <a:ext cx="553915" cy="351692"/>
          </a:xfrm>
          <a:prstGeom prst="rightArrow">
            <a:avLst/>
          </a:prstGeom>
          <a:solidFill>
            <a:srgbClr val="FF98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Höger 16"/>
          <p:cNvSpPr/>
          <p:nvPr/>
        </p:nvSpPr>
        <p:spPr>
          <a:xfrm flipH="1">
            <a:off x="6325155" y="5345721"/>
            <a:ext cx="553915" cy="351692"/>
          </a:xfrm>
          <a:prstGeom prst="rightArrow">
            <a:avLst/>
          </a:prstGeom>
          <a:solidFill>
            <a:srgbClr val="FF98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Höger 18"/>
          <p:cNvSpPr/>
          <p:nvPr/>
        </p:nvSpPr>
        <p:spPr>
          <a:xfrm>
            <a:off x="6329716" y="5647630"/>
            <a:ext cx="553915" cy="351692"/>
          </a:xfrm>
          <a:prstGeom prst="rightArrow">
            <a:avLst/>
          </a:prstGeom>
          <a:solidFill>
            <a:srgbClr val="FF98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9533" y="5345721"/>
            <a:ext cx="1283527" cy="66709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3531" y="163434"/>
            <a:ext cx="2209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med rundade hörn 22"/>
          <p:cNvSpPr/>
          <p:nvPr/>
        </p:nvSpPr>
        <p:spPr>
          <a:xfrm>
            <a:off x="2904814" y="370061"/>
            <a:ext cx="9233279" cy="6020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Portalsida</a:t>
            </a:r>
          </a:p>
        </p:txBody>
      </p:sp>
      <p:sp>
        <p:nvSpPr>
          <p:cNvPr id="9" name="Rektangel 8"/>
          <p:cNvSpPr/>
          <p:nvPr/>
        </p:nvSpPr>
        <p:spPr>
          <a:xfrm>
            <a:off x="10489613" y="1665178"/>
            <a:ext cx="618267" cy="4288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3158835" y="5808518"/>
            <a:ext cx="7650302" cy="13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244"/>
          <p:cNvSpPr/>
          <p:nvPr/>
        </p:nvSpPr>
        <p:spPr bwMode="auto">
          <a:xfrm>
            <a:off x="3260449" y="153985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35" name="Rektangel 34"/>
          <p:cNvSpPr/>
          <p:nvPr/>
        </p:nvSpPr>
        <p:spPr>
          <a:xfrm>
            <a:off x="3684443" y="532533"/>
            <a:ext cx="166687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/>
          <p:cNvSpPr/>
          <p:nvPr/>
        </p:nvSpPr>
        <p:spPr>
          <a:xfrm>
            <a:off x="3169226" y="469650"/>
            <a:ext cx="45719" cy="429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/>
          <p:cNvSpPr txBox="1"/>
          <p:nvPr/>
        </p:nvSpPr>
        <p:spPr>
          <a:xfrm>
            <a:off x="5708868" y="568108"/>
            <a:ext cx="4192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Huvudflikar för navigering i Hypergene (Hemfliken = portalsidan)</a:t>
            </a:r>
          </a:p>
        </p:txBody>
      </p:sp>
      <p:sp>
        <p:nvSpPr>
          <p:cNvPr id="27" name="Rektangel med rundade hörn 26"/>
          <p:cNvSpPr/>
          <p:nvPr/>
        </p:nvSpPr>
        <p:spPr>
          <a:xfrm>
            <a:off x="567538" y="2635395"/>
            <a:ext cx="2337954" cy="5293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Oval 244"/>
          <p:cNvSpPr/>
          <p:nvPr/>
        </p:nvSpPr>
        <p:spPr bwMode="auto">
          <a:xfrm>
            <a:off x="567538" y="2479901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713115" y="2732985"/>
            <a:ext cx="1997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Aktuella nyheter i Hypergene</a:t>
            </a:r>
          </a:p>
        </p:txBody>
      </p:sp>
      <p:sp>
        <p:nvSpPr>
          <p:cNvPr id="28" name="Rektangel med rundade hörn 27"/>
          <p:cNvSpPr/>
          <p:nvPr/>
        </p:nvSpPr>
        <p:spPr>
          <a:xfrm>
            <a:off x="625339" y="4568773"/>
            <a:ext cx="2337954" cy="9591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Oval 244"/>
          <p:cNvSpPr/>
          <p:nvPr/>
        </p:nvSpPr>
        <p:spPr bwMode="auto">
          <a:xfrm>
            <a:off x="611978" y="4388754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38" name="textruta 37"/>
          <p:cNvSpPr txBox="1"/>
          <p:nvPr/>
        </p:nvSpPr>
        <p:spPr>
          <a:xfrm>
            <a:off x="758284" y="4696890"/>
            <a:ext cx="1844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Här kan du hitta länkar till budget- och prognosanvisningar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som ligger på intranätet</a:t>
            </a:r>
          </a:p>
        </p:txBody>
      </p:sp>
      <p:sp>
        <p:nvSpPr>
          <p:cNvPr id="47" name="Rektangel 46"/>
          <p:cNvSpPr/>
          <p:nvPr/>
        </p:nvSpPr>
        <p:spPr>
          <a:xfrm>
            <a:off x="5434445" y="2164398"/>
            <a:ext cx="904010" cy="3525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ktangel 50"/>
          <p:cNvSpPr/>
          <p:nvPr/>
        </p:nvSpPr>
        <p:spPr>
          <a:xfrm>
            <a:off x="8125691" y="1701274"/>
            <a:ext cx="1101436" cy="476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536" y="1100745"/>
            <a:ext cx="8585220" cy="484224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115" y="2991048"/>
            <a:ext cx="2286198" cy="536494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57" y="5644589"/>
            <a:ext cx="2950720" cy="829128"/>
          </a:xfrm>
          <a:prstGeom prst="rect">
            <a:avLst/>
          </a:prstGeom>
        </p:spPr>
      </p:pic>
      <p:sp>
        <p:nvSpPr>
          <p:cNvPr id="15" name="Ellips 14"/>
          <p:cNvSpPr/>
          <p:nvPr/>
        </p:nvSpPr>
        <p:spPr>
          <a:xfrm>
            <a:off x="10102341" y="1151989"/>
            <a:ext cx="633506" cy="91226"/>
          </a:xfrm>
          <a:prstGeom prst="ellipse">
            <a:avLst/>
          </a:prstGeom>
          <a:solidFill>
            <a:srgbClr val="FE8826"/>
          </a:solidFill>
          <a:ln>
            <a:solidFill>
              <a:srgbClr val="FE882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408" y="546677"/>
            <a:ext cx="2591059" cy="297162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3598" y="831081"/>
            <a:ext cx="60965" cy="560881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4972" y="651783"/>
            <a:ext cx="60965" cy="560881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1249" y="640119"/>
            <a:ext cx="60965" cy="56088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4043" y="417071"/>
            <a:ext cx="1924050" cy="219075"/>
          </a:xfrm>
          <a:prstGeom prst="rect">
            <a:avLst/>
          </a:prstGeom>
        </p:spPr>
      </p:pic>
      <p:cxnSp>
        <p:nvCxnSpPr>
          <p:cNvPr id="34" name="Rak 60"/>
          <p:cNvCxnSpPr/>
          <p:nvPr/>
        </p:nvCxnSpPr>
        <p:spPr>
          <a:xfrm>
            <a:off x="2739899" y="2881866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ulär bildtext 19"/>
          <p:cNvSpPr/>
          <p:nvPr/>
        </p:nvSpPr>
        <p:spPr>
          <a:xfrm>
            <a:off x="8861204" y="1425548"/>
            <a:ext cx="2330527" cy="518810"/>
          </a:xfrm>
          <a:prstGeom prst="wedgeRectCallout">
            <a:avLst>
              <a:gd name="adj1" fmla="val -53108"/>
              <a:gd name="adj2" fmla="val 11975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E8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rgbClr val="FE8826"/>
                </a:solidFill>
              </a:rPr>
              <a:t>Visar senast stängda månad </a:t>
            </a:r>
          </a:p>
          <a:p>
            <a:pPr algn="ctr"/>
            <a:r>
              <a:rPr lang="sv-SE" sz="1100" dirty="0">
                <a:solidFill>
                  <a:srgbClr val="FE8826"/>
                </a:solidFill>
              </a:rPr>
              <a:t>d v s t o m vilken period som inget ytterligare bokförs på perioden</a:t>
            </a:r>
          </a:p>
        </p:txBody>
      </p:sp>
      <p:cxnSp>
        <p:nvCxnSpPr>
          <p:cNvPr id="42" name="Rak 61"/>
          <p:cNvCxnSpPr/>
          <p:nvPr/>
        </p:nvCxnSpPr>
        <p:spPr>
          <a:xfrm>
            <a:off x="2627118" y="4748794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44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736358" cy="6234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Ekonomifliken – start för analys och uppföljning</a:t>
            </a:r>
          </a:p>
        </p:txBody>
      </p:sp>
      <p:sp>
        <p:nvSpPr>
          <p:cNvPr id="9" name="Rektangel 8"/>
          <p:cNvSpPr/>
          <p:nvPr/>
        </p:nvSpPr>
        <p:spPr>
          <a:xfrm>
            <a:off x="9608391" y="1665177"/>
            <a:ext cx="618267" cy="4288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217" y="1000370"/>
            <a:ext cx="8861105" cy="554170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26" y="2388104"/>
            <a:ext cx="3414056" cy="98763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391" y="220784"/>
            <a:ext cx="2329234" cy="365370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9429062" y="200357"/>
            <a:ext cx="976923" cy="45133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9889958" y="1379621"/>
            <a:ext cx="516027" cy="104274"/>
          </a:xfrm>
          <a:prstGeom prst="rect">
            <a:avLst/>
          </a:prstGeom>
          <a:solidFill>
            <a:srgbClr val="FF9800"/>
          </a:solidFill>
          <a:ln>
            <a:solidFill>
              <a:srgbClr val="FE8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456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192480" y="1229189"/>
            <a:ext cx="7900418" cy="515570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med rundade hörn 19"/>
          <p:cNvSpPr/>
          <p:nvPr/>
        </p:nvSpPr>
        <p:spPr>
          <a:xfrm>
            <a:off x="2639287" y="307607"/>
            <a:ext cx="6682705" cy="7260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/>
          <p:cNvSpPr txBox="1"/>
          <p:nvPr/>
        </p:nvSpPr>
        <p:spPr>
          <a:xfrm>
            <a:off x="6020350" y="476688"/>
            <a:ext cx="315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4791A5"/>
                </a:solidFill>
              </a:rPr>
              <a:t>Val kan göras från användarens behörighetsnivå</a:t>
            </a:r>
          </a:p>
          <a:p>
            <a:r>
              <a:rPr lang="sv-SE" sz="1200" dirty="0">
                <a:solidFill>
                  <a:srgbClr val="4791A5"/>
                </a:solidFill>
              </a:rPr>
              <a:t>och nedåt i organisationsstrukturen </a:t>
            </a:r>
          </a:p>
        </p:txBody>
      </p:sp>
      <p:sp>
        <p:nvSpPr>
          <p:cNvPr id="10" name="Rektangel 9"/>
          <p:cNvSpPr/>
          <p:nvPr/>
        </p:nvSpPr>
        <p:spPr>
          <a:xfrm>
            <a:off x="3217282" y="621558"/>
            <a:ext cx="440315" cy="352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44"/>
          <p:cNvSpPr/>
          <p:nvPr/>
        </p:nvSpPr>
        <p:spPr bwMode="auto">
          <a:xfrm>
            <a:off x="2538732" y="45232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10373" y="2414946"/>
            <a:ext cx="218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sv-SE" sz="1200" dirty="0">
                <a:solidFill>
                  <a:srgbClr val="4791A5"/>
                </a:solidFill>
              </a:rPr>
              <a:t>Diagram som visar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ack utfall ställt mot budget över året (valet orgenhet påverkar visningen)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10373" y="4531161"/>
            <a:ext cx="2182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sv-SE" sz="1200" dirty="0">
                <a:solidFill>
                  <a:srgbClr val="4791A5"/>
                </a:solidFill>
              </a:rPr>
              <a:t>Diagram inkl. tabell som visar upparbetade kostnader per verksamhet i procent (valen orgenhet och period påverkar visningen)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10247262" y="2863664"/>
            <a:ext cx="2182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sv-SE" sz="1200" dirty="0">
                <a:solidFill>
                  <a:srgbClr val="4791A5"/>
                </a:solidFill>
              </a:rPr>
              <a:t>Tabell som visar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kostnadsuppföljning (ack) per verksamhet (valen orgenhet och period påverkar visningen)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10068163" y="4367154"/>
            <a:ext cx="2182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sv-SE" sz="1200" dirty="0">
                <a:solidFill>
                  <a:srgbClr val="4791A5"/>
                </a:solidFill>
              </a:rPr>
              <a:t>Diagram inkl. tabell som visar upparbetade kostnader per verksamhet i Tkr (valen orgenhet och period påverkar visningen)</a:t>
            </a: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383" y="109983"/>
            <a:ext cx="2184557" cy="449088"/>
          </a:xfrm>
          <a:prstGeom prst="rect">
            <a:avLst/>
          </a:prstGeom>
        </p:spPr>
      </p:pic>
      <p:sp>
        <p:nvSpPr>
          <p:cNvPr id="24" name="Ellips 23"/>
          <p:cNvSpPr/>
          <p:nvPr/>
        </p:nvSpPr>
        <p:spPr>
          <a:xfrm>
            <a:off x="9724157" y="371655"/>
            <a:ext cx="919706" cy="210066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8" name="Bildobjekt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385" y="1181062"/>
            <a:ext cx="7899778" cy="5175082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894" y="2000900"/>
            <a:ext cx="2127688" cy="749873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615" y="2731577"/>
            <a:ext cx="377985" cy="432854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607" y="4752204"/>
            <a:ext cx="377985" cy="432854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8803" y="2298723"/>
            <a:ext cx="377985" cy="432854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095" y="5113970"/>
            <a:ext cx="377985" cy="432854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8772" y="478993"/>
            <a:ext cx="3019425" cy="447675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9487" y="868100"/>
            <a:ext cx="78471" cy="86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8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med rundade hörn 19"/>
          <p:cNvSpPr/>
          <p:nvPr/>
        </p:nvSpPr>
        <p:spPr>
          <a:xfrm>
            <a:off x="7447642" y="114300"/>
            <a:ext cx="2620598" cy="8879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44"/>
          <p:cNvSpPr/>
          <p:nvPr/>
        </p:nvSpPr>
        <p:spPr bwMode="auto">
          <a:xfrm>
            <a:off x="9932616" y="359672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3615233" y="70339"/>
            <a:ext cx="3682382" cy="9847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244"/>
          <p:cNvSpPr/>
          <p:nvPr/>
        </p:nvSpPr>
        <p:spPr bwMode="auto">
          <a:xfrm>
            <a:off x="3425612" y="339402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138855" y="1127141"/>
            <a:ext cx="7900418" cy="48263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/>
          <a:srcRect l="1416" t="1173" b="1015"/>
          <a:stretch/>
        </p:blipFill>
        <p:spPr>
          <a:xfrm>
            <a:off x="5792529" y="127406"/>
            <a:ext cx="1332172" cy="883291"/>
          </a:xfrm>
          <a:prstGeom prst="rect">
            <a:avLst/>
          </a:prstGeom>
        </p:spPr>
      </p:pic>
      <p:sp>
        <p:nvSpPr>
          <p:cNvPr id="24" name="textruta 23"/>
          <p:cNvSpPr txBox="1"/>
          <p:nvPr/>
        </p:nvSpPr>
        <p:spPr>
          <a:xfrm>
            <a:off x="3895893" y="130221"/>
            <a:ext cx="1943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4791A5"/>
                </a:solidFill>
              </a:rPr>
              <a:t>Enhet ändras i denna meny.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Förvalet är satt till tusen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kronor (Tkr) med vänt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tecken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7439176" y="96487"/>
            <a:ext cx="2493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4791A5"/>
                </a:solidFill>
              </a:rPr>
              <a:t>Val finns för ett antal olika kolumn-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uppsättningar d v s olika rapporter.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Förvalet är satt till budgetuppföljning</a:t>
            </a:r>
          </a:p>
        </p:txBody>
      </p:sp>
      <p:sp>
        <p:nvSpPr>
          <p:cNvPr id="30" name="Rektangel med rundade hörn 29"/>
          <p:cNvSpPr/>
          <p:nvPr/>
        </p:nvSpPr>
        <p:spPr>
          <a:xfrm>
            <a:off x="124755" y="1337725"/>
            <a:ext cx="1841728" cy="1730790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244"/>
          <p:cNvSpPr/>
          <p:nvPr/>
        </p:nvSpPr>
        <p:spPr bwMode="auto">
          <a:xfrm>
            <a:off x="348159" y="1166219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/>
          <a:srcRect r="17187"/>
          <a:stretch/>
        </p:blipFill>
        <p:spPr>
          <a:xfrm>
            <a:off x="291371" y="1579868"/>
            <a:ext cx="1624914" cy="485775"/>
          </a:xfrm>
          <a:prstGeom prst="rect">
            <a:avLst/>
          </a:prstGeom>
        </p:spPr>
      </p:pic>
      <p:sp>
        <p:nvSpPr>
          <p:cNvPr id="27" name="textruta 26"/>
          <p:cNvSpPr txBox="1"/>
          <p:nvPr/>
        </p:nvSpPr>
        <p:spPr>
          <a:xfrm>
            <a:off x="161091" y="2058451"/>
            <a:ext cx="1808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Val kan göras från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användarens behörighets-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nivå och nedåt i 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organisationsstrukturen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440" y="3725109"/>
            <a:ext cx="1219200" cy="504825"/>
          </a:xfrm>
          <a:prstGeom prst="rect">
            <a:avLst/>
          </a:prstGeom>
        </p:spPr>
      </p:pic>
      <p:sp>
        <p:nvSpPr>
          <p:cNvPr id="37" name="textruta 36"/>
          <p:cNvSpPr txBox="1"/>
          <p:nvPr/>
        </p:nvSpPr>
        <p:spPr>
          <a:xfrm>
            <a:off x="234397" y="4215501"/>
            <a:ext cx="1668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4791A5"/>
                </a:solidFill>
              </a:rPr>
              <a:t>Val kan göras på enskild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verksamhet eller grupp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av verksamheter. Under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grupperingar finns olika</a:t>
            </a:r>
            <a:br>
              <a:rPr lang="sv-SE" sz="1200" dirty="0">
                <a:solidFill>
                  <a:srgbClr val="4791A5"/>
                </a:solidFill>
              </a:rPr>
            </a:br>
            <a:r>
              <a:rPr lang="sv-SE" sz="1200" dirty="0">
                <a:solidFill>
                  <a:srgbClr val="4791A5"/>
                </a:solidFill>
              </a:rPr>
              <a:t>”udda” kombinationer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337" y="5212556"/>
            <a:ext cx="1295400" cy="666750"/>
          </a:xfrm>
          <a:prstGeom prst="rect">
            <a:avLst/>
          </a:prstGeom>
        </p:spPr>
      </p:pic>
      <p:sp>
        <p:nvSpPr>
          <p:cNvPr id="32" name="Rektangel med rundade hörn 31"/>
          <p:cNvSpPr/>
          <p:nvPr/>
        </p:nvSpPr>
        <p:spPr>
          <a:xfrm>
            <a:off x="144641" y="3439268"/>
            <a:ext cx="1841728" cy="2440038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Oval 244"/>
          <p:cNvSpPr/>
          <p:nvPr/>
        </p:nvSpPr>
        <p:spPr bwMode="auto">
          <a:xfrm>
            <a:off x="351089" y="3340852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38" name="Bildobjekt 37"/>
          <p:cNvPicPr>
            <a:picLocks noChangeAspect="1"/>
          </p:cNvPicPr>
          <p:nvPr/>
        </p:nvPicPr>
        <p:blipFill rotWithShape="1">
          <a:blip r:embed="rId6" cstate="print"/>
          <a:srcRect t="53713" r="13662" b="24696"/>
          <a:stretch/>
        </p:blipFill>
        <p:spPr>
          <a:xfrm>
            <a:off x="10896666" y="640384"/>
            <a:ext cx="871704" cy="197427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9698" y="1167659"/>
            <a:ext cx="7682918" cy="251236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2743" y="1390132"/>
            <a:ext cx="1454966" cy="429832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0640" y="1375663"/>
            <a:ext cx="6998546" cy="4603679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8983" y="4482026"/>
            <a:ext cx="5078408" cy="1322947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2795" y="2631597"/>
            <a:ext cx="3109229" cy="536494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9635" y="769590"/>
            <a:ext cx="60965" cy="70110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6795" y="792355"/>
            <a:ext cx="60965" cy="701101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5642" y="1793419"/>
            <a:ext cx="621846" cy="548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91302" y="3861799"/>
            <a:ext cx="621846" cy="54869"/>
          </a:xfrm>
          <a:prstGeom prst="rect">
            <a:avLst/>
          </a:prstGeom>
        </p:spPr>
      </p:pic>
      <p:sp>
        <p:nvSpPr>
          <p:cNvPr id="39" name="Rektangulär 38"/>
          <p:cNvSpPr/>
          <p:nvPr/>
        </p:nvSpPr>
        <p:spPr>
          <a:xfrm>
            <a:off x="6320388" y="1902470"/>
            <a:ext cx="1954453" cy="584462"/>
          </a:xfrm>
          <a:prstGeom prst="wedgeRectCallout">
            <a:avLst>
              <a:gd name="adj1" fmla="val -87553"/>
              <a:gd name="adj2" fmla="val -294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accent2"/>
                </a:solidFill>
              </a:rPr>
              <a:t>Välj att se resultaträkning per kontogrupp eller utfälld på kontonivå</a:t>
            </a:r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84404" y="674965"/>
            <a:ext cx="1217593" cy="68638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86318" y="198782"/>
            <a:ext cx="1867909" cy="39807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V="1">
            <a:off x="2118969" y="1179278"/>
            <a:ext cx="1637619" cy="1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8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39800" y="932417"/>
            <a:ext cx="10515600" cy="1325563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rgbClr val="FE8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078523" y="1961662"/>
            <a:ext cx="96207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4791A5"/>
                </a:solidFill>
              </a:rPr>
              <a:t>OBS! Under </a:t>
            </a:r>
            <a:r>
              <a:rPr lang="sv-SE" sz="2000" b="1" dirty="0">
                <a:solidFill>
                  <a:srgbClr val="4791A5"/>
                </a:solidFill>
              </a:rPr>
              <a:t>pågående budget- och prognosprocess </a:t>
            </a:r>
            <a:r>
              <a:rPr lang="sv-SE" sz="2000" dirty="0">
                <a:solidFill>
                  <a:srgbClr val="4791A5"/>
                </a:solidFill>
              </a:rPr>
              <a:t>så uppdateras budget- och prognosvärden löpande fram till deadline för budget/prognos och deadline för eventuella revideringar efter dialoger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854" y="213072"/>
            <a:ext cx="2209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16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ypergene_Pres_Mall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1512</Words>
  <Application>Microsoft Office PowerPoint</Application>
  <PresentationFormat>Bredbild</PresentationFormat>
  <Paragraphs>226</Paragraphs>
  <Slides>32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32</vt:i4>
      </vt:variant>
    </vt:vector>
  </HeadingPairs>
  <TitlesOfParts>
    <vt:vector size="38" baseType="lpstr">
      <vt:lpstr>Arial</vt:lpstr>
      <vt:lpstr>Arial Unicode MS</vt:lpstr>
      <vt:lpstr>Calibri</vt:lpstr>
      <vt:lpstr>Calibri Light</vt:lpstr>
      <vt:lpstr>Office-tema</vt:lpstr>
      <vt:lpstr>Hypergene_Pres_Mall1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Rapporter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Spara ekonomirapport (mallar)</vt:lpstr>
      <vt:lpstr>Sparade ekonomirapporter (mallar)</vt:lpstr>
      <vt:lpstr>Kombination av flera avdelningar alt. institutioner</vt:lpstr>
      <vt:lpstr>Uppgifter chefer i budget och prognos</vt:lpstr>
      <vt:lpstr>Processbeskrivning Hypergene </vt:lpstr>
      <vt:lpstr>Roller och ansvar budget och prognos Hypergene: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OBS!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Mittuniversitetet</dc:title>
  <dc:creator>Joakim Gilljam</dc:creator>
  <cp:lastModifiedBy>Hallberg, Ingrid</cp:lastModifiedBy>
  <cp:revision>272</cp:revision>
  <cp:lastPrinted>2016-02-23T10:19:02Z</cp:lastPrinted>
  <dcterms:created xsi:type="dcterms:W3CDTF">2015-05-11T13:08:38Z</dcterms:created>
  <dcterms:modified xsi:type="dcterms:W3CDTF">2022-02-07T08:27:46Z</dcterms:modified>
</cp:coreProperties>
</file>