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2" r:id="rId6"/>
    <p:sldId id="266" r:id="rId7"/>
    <p:sldId id="278" r:id="rId8"/>
    <p:sldId id="267" r:id="rId9"/>
    <p:sldId id="265" r:id="rId10"/>
    <p:sldId id="275" r:id="rId11"/>
    <p:sldId id="277" r:id="rId12"/>
    <p:sldId id="279" r:id="rId13"/>
    <p:sldId id="270" r:id="rId14"/>
    <p:sldId id="273" r:id="rId15"/>
    <p:sldId id="264" r:id="rId16"/>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76" autoAdjust="0"/>
  </p:normalViewPr>
  <p:slideViewPr>
    <p:cSldViewPr snapToGrid="0">
      <p:cViewPr varScale="1">
        <p:scale>
          <a:sx n="133" d="100"/>
          <a:sy n="133" d="100"/>
        </p:scale>
        <p:origin x="2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596156B-8A5C-49E8-981C-6E184E903758}" type="datetimeFigureOut">
              <a:rPr lang="sv-SE" smtClean="0"/>
              <a:t>2018-05-31</a:t>
            </a:fld>
            <a:endParaRPr lang="sv-SE"/>
          </a:p>
        </p:txBody>
      </p:sp>
      <p:sp>
        <p:nvSpPr>
          <p:cNvPr id="4" name="Platshållare för sidfot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46760ADC-5750-4C1F-A474-1AD3836DF5A5}" type="slidenum">
              <a:rPr lang="sv-SE" smtClean="0"/>
              <a:t>‹#›</a:t>
            </a:fld>
            <a:endParaRPr lang="sv-SE"/>
          </a:p>
        </p:txBody>
      </p:sp>
    </p:spTree>
    <p:extLst>
      <p:ext uri="{BB962C8B-B14F-4D97-AF65-F5344CB8AC3E}">
        <p14:creationId xmlns:p14="http://schemas.microsoft.com/office/powerpoint/2010/main" val="3256710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2F89CD7-9FE5-429F-B9E0-AA1946CCC9BD}" type="datetimeFigureOut">
              <a:rPr lang="sv-SE" smtClean="0"/>
              <a:t>2018-05-30</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41649" y="1360801"/>
            <a:ext cx="7373700" cy="691957"/>
          </a:xfrm>
        </p:spPr>
        <p:txBody>
          <a:bodyPr anchor="t">
            <a:noAutofit/>
          </a:bodyPr>
          <a:lstStyle>
            <a:lvl1pPr algn="l">
              <a:lnSpc>
                <a:spcPct val="100000"/>
              </a:lnSpc>
              <a:defRPr sz="3800" b="1" baseline="0">
                <a:solidFill>
                  <a:schemeClr val="accent1"/>
                </a:solidFill>
              </a:defRPr>
            </a:lvl1pPr>
          </a:lstStyle>
          <a:p>
            <a:r>
              <a:rPr lang="sv-SE" dirty="0" smtClean="0"/>
              <a:t>Stor rubrik</a:t>
            </a:r>
            <a:endParaRPr lang="sv-SE" dirty="0"/>
          </a:p>
        </p:txBody>
      </p:sp>
      <p:sp>
        <p:nvSpPr>
          <p:cNvPr id="3" name="Underrubrik 2"/>
          <p:cNvSpPr>
            <a:spLocks noGrp="1"/>
          </p:cNvSpPr>
          <p:nvPr>
            <p:ph type="subTitle" idx="1" hasCustomPrompt="1"/>
          </p:nvPr>
        </p:nvSpPr>
        <p:spPr>
          <a:xfrm>
            <a:off x="1141650" y="2208554"/>
            <a:ext cx="73737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2018-05-30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smtClean="0"/>
              <a:t>Mindre rubrik</a:t>
            </a:r>
            <a:endParaRPr lang="sv-SE" dirty="0"/>
          </a:p>
        </p:txBody>
      </p:sp>
      <p:sp>
        <p:nvSpPr>
          <p:cNvPr id="13" name="Platshållare för bild 12"/>
          <p:cNvSpPr>
            <a:spLocks noGrp="1"/>
          </p:cNvSpPr>
          <p:nvPr>
            <p:ph type="pic" sz="quarter" idx="14"/>
          </p:nvPr>
        </p:nvSpPr>
        <p:spPr>
          <a:xfrm>
            <a:off x="4630500" y="2241462"/>
            <a:ext cx="3885300" cy="3942000"/>
          </a:xfrm>
        </p:spPr>
        <p:txBody>
          <a:bodyPr/>
          <a:lstStyle/>
          <a:p>
            <a:r>
              <a:rPr lang="sv-SE" smtClean="0"/>
              <a:t>Klicka på ikonen för att lägga till en bild</a:t>
            </a:r>
            <a:endParaRPr lang="sv-SE"/>
          </a:p>
        </p:txBody>
      </p:sp>
      <p:sp>
        <p:nvSpPr>
          <p:cNvPr id="8" name="Platshållare för bild 12"/>
          <p:cNvSpPr>
            <a:spLocks noGrp="1"/>
          </p:cNvSpPr>
          <p:nvPr>
            <p:ph type="pic" sz="quarter" idx="15"/>
          </p:nvPr>
        </p:nvSpPr>
        <p:spPr>
          <a:xfrm>
            <a:off x="629100" y="2235600"/>
            <a:ext cx="3885300" cy="3942000"/>
          </a:xfrm>
        </p:spPr>
        <p:txBody>
          <a:bodyPr/>
          <a:lstStyle/>
          <a:p>
            <a:r>
              <a:rPr lang="sv-SE" smtClean="0"/>
              <a:t>Klicka på ikonen för att lägga till en bild</a:t>
            </a:r>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2018-05-30</a:t>
            </a:fld>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101" y="1540800"/>
            <a:ext cx="7886249" cy="574296"/>
          </a:xfrm>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629101" y="2235600"/>
            <a:ext cx="386834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29100" y="3180016"/>
            <a:ext cx="3869100" cy="300964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30500" y="2235599"/>
            <a:ext cx="38691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4630500" y="3180014"/>
            <a:ext cx="3869100" cy="300964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2018-05-30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629100" y="1540800"/>
            <a:ext cx="7896659" cy="736844"/>
          </a:xfrm>
        </p:spPr>
        <p:txBody>
          <a:body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2018-05-30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3438000"/>
            <a:ext cx="9144000" cy="3420000"/>
          </a:xfrm>
        </p:spPr>
        <p:txBody>
          <a:bodyPr/>
          <a:lstStyle/>
          <a:p>
            <a:r>
              <a:rPr lang="sv-SE" smtClean="0"/>
              <a:t>Klicka på ikonen för att lägga till en bild</a:t>
            </a:r>
            <a:endParaRPr lang="sv-SE" dirty="0"/>
          </a:p>
        </p:txBody>
      </p:sp>
      <p:sp>
        <p:nvSpPr>
          <p:cNvPr id="6" name="Underrubrik 2"/>
          <p:cNvSpPr>
            <a:spLocks noGrp="1"/>
          </p:cNvSpPr>
          <p:nvPr>
            <p:ph type="subTitle" idx="1" hasCustomPrompt="1"/>
          </p:nvPr>
        </p:nvSpPr>
        <p:spPr>
          <a:xfrm>
            <a:off x="1143000" y="2208554"/>
            <a:ext cx="737235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
        <p:nvSpPr>
          <p:cNvPr id="3" name="Rubrik 2"/>
          <p:cNvSpPr>
            <a:spLocks noGrp="1"/>
          </p:cNvSpPr>
          <p:nvPr>
            <p:ph type="title" hasCustomPrompt="1"/>
          </p:nvPr>
        </p:nvSpPr>
        <p:spPr>
          <a:xfrm>
            <a:off x="1143000" y="1360799"/>
            <a:ext cx="7372351" cy="691200"/>
          </a:xfrm>
        </p:spPr>
        <p:txBody>
          <a:bodyPr>
            <a:noAutofit/>
          </a:bodyPr>
          <a:lstStyle>
            <a:lvl1pPr>
              <a:lnSpc>
                <a:spcPct val="100000"/>
              </a:lnSpc>
              <a:defRPr sz="3800"/>
            </a:lvl1pPr>
          </a:lstStyle>
          <a:p>
            <a:r>
              <a:rPr lang="sv-SE" dirty="0" smtClean="0"/>
              <a:t>Stor rubrik</a:t>
            </a:r>
            <a:endParaRPr lang="sv-SE" dirty="0"/>
          </a:p>
        </p:txBody>
      </p:sp>
      <p:pic>
        <p:nvPicPr>
          <p:cNvPr id="7" name="107192D2-3778-4ECE-8BEC-1F42874D3F29" descr="759C4F0E-5528-4626-A835-687661AA8F96@familjenpangea"/>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4" name="Rektangel 3"/>
          <p:cNvSpPr/>
          <p:nvPr userDrawn="1"/>
        </p:nvSpPr>
        <p:spPr>
          <a:xfrm>
            <a:off x="0" y="3474720"/>
            <a:ext cx="9144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Rubrik 1"/>
          <p:cNvSpPr>
            <a:spLocks noGrp="1"/>
          </p:cNvSpPr>
          <p:nvPr>
            <p:ph type="ctrTitle" hasCustomPrompt="1"/>
          </p:nvPr>
        </p:nvSpPr>
        <p:spPr>
          <a:xfrm>
            <a:off x="1143001" y="1359582"/>
            <a:ext cx="7372350" cy="691957"/>
          </a:xfrm>
        </p:spPr>
        <p:txBody>
          <a:bodyPr anchor="t">
            <a:noAutofit/>
          </a:bodyPr>
          <a:lstStyle>
            <a:lvl1pPr algn="l">
              <a:lnSpc>
                <a:spcPct val="100000"/>
              </a:lnSpc>
              <a:defRPr sz="3800" b="1" baseline="0">
                <a:solidFill>
                  <a:schemeClr val="tx1"/>
                </a:solidFill>
              </a:defRPr>
            </a:lvl1pPr>
          </a:lstStyle>
          <a:p>
            <a:r>
              <a:rPr lang="sv-SE" dirty="0" smtClean="0"/>
              <a:t>Stor rubrik</a:t>
            </a:r>
            <a:endParaRPr lang="sv-SE" dirty="0"/>
          </a:p>
        </p:txBody>
      </p:sp>
      <p:sp>
        <p:nvSpPr>
          <p:cNvPr id="6" name="Underrubrik 2"/>
          <p:cNvSpPr>
            <a:spLocks noGrp="1"/>
          </p:cNvSpPr>
          <p:nvPr>
            <p:ph type="subTitle" idx="1" hasCustomPrompt="1"/>
          </p:nvPr>
        </p:nvSpPr>
        <p:spPr>
          <a:xfrm>
            <a:off x="1143001" y="2208554"/>
            <a:ext cx="737234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Tree>
    <p:extLst>
      <p:ext uri="{BB962C8B-B14F-4D97-AF65-F5344CB8AC3E}">
        <p14:creationId xmlns:p14="http://schemas.microsoft.com/office/powerpoint/2010/main" val="18389073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0" y="1540801"/>
            <a:ext cx="7912894"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idx="1"/>
          </p:nvPr>
        </p:nvSpPr>
        <p:spPr>
          <a:xfrm>
            <a:off x="629100" y="2237130"/>
            <a:ext cx="7912894" cy="3836963"/>
          </a:xfrm>
        </p:spPr>
        <p:txBody>
          <a:bodyPr/>
          <a:lstStyle>
            <a:lvl1pPr>
              <a:lnSpc>
                <a:spcPct val="100000"/>
              </a:lnSpc>
              <a:spcBef>
                <a:spcPts val="1500"/>
              </a:spcBef>
              <a:spcAft>
                <a:spcPts val="0"/>
              </a:spcAft>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2018-05-30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142100" y="3020400"/>
            <a:ext cx="7373700" cy="1117846"/>
          </a:xfrm>
        </p:spPr>
        <p:txBody>
          <a:bodyPr anchor="t">
            <a:noAutofit/>
          </a:bodyPr>
          <a:lstStyle>
            <a:lvl1pPr>
              <a:lnSpc>
                <a:spcPct val="100000"/>
              </a:lnSpc>
              <a:defRPr sz="38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42100" y="4589464"/>
            <a:ext cx="73737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2018-05-30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p:cNvSpPr/>
          <p:nvPr userDrawn="1"/>
        </p:nvSpPr>
        <p:spPr>
          <a:xfrm>
            <a:off x="0" y="2358000"/>
            <a:ext cx="9144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142100" y="3021178"/>
            <a:ext cx="7373700" cy="1382378"/>
          </a:xfrm>
        </p:spPr>
        <p:txBody>
          <a:bodyPr anchor="t">
            <a:normAutofit/>
          </a:bodyPr>
          <a:lstStyle>
            <a:lvl1pPr>
              <a:defRPr sz="3800">
                <a:solidFill>
                  <a:schemeClr val="bg1"/>
                </a:solidFill>
              </a:defRPr>
            </a:lvl1pPr>
          </a:lstStyle>
          <a:p>
            <a:r>
              <a:rPr lang="sv-SE" dirty="0" smtClean="0"/>
              <a:t>Avsnittsrubrik</a:t>
            </a:r>
            <a:endParaRPr lang="sv-SE" dirty="0"/>
          </a:p>
        </p:txBody>
      </p:sp>
    </p:spTree>
    <p:extLst>
      <p:ext uri="{BB962C8B-B14F-4D97-AF65-F5344CB8AC3E}">
        <p14:creationId xmlns:p14="http://schemas.microsoft.com/office/powerpoint/2010/main" val="28733575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sz="half" idx="1"/>
          </p:nvPr>
        </p:nvSpPr>
        <p:spPr>
          <a:xfrm>
            <a:off x="629100" y="2234709"/>
            <a:ext cx="3885300" cy="394225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30500" y="2235600"/>
            <a:ext cx="3885300" cy="3942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2018-05-30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sz="half" idx="1"/>
          </p:nvPr>
        </p:nvSpPr>
        <p:spPr>
          <a:xfrm>
            <a:off x="629100" y="2234709"/>
            <a:ext cx="3885300" cy="394225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4630500" y="2234963"/>
            <a:ext cx="3885300" cy="3942000"/>
          </a:xfrm>
        </p:spPr>
        <p:txBody>
          <a:bodyPr/>
          <a:lstStyle/>
          <a:p>
            <a:r>
              <a:rPr lang="sv-SE" smtClean="0"/>
              <a:t>Klicka på ikonen för att lägga till ett diagram</a:t>
            </a:r>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2018-05-30</a:t>
            </a:fld>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smtClean="0"/>
              <a:t>Mindre rubrik</a:t>
            </a:r>
            <a:endParaRPr lang="sv-SE" dirty="0"/>
          </a:p>
        </p:txBody>
      </p:sp>
      <p:sp>
        <p:nvSpPr>
          <p:cNvPr id="11" name="Platshållare för text 10"/>
          <p:cNvSpPr>
            <a:spLocks noGrp="1"/>
          </p:cNvSpPr>
          <p:nvPr>
            <p:ph type="body" sz="quarter" idx="13" hasCustomPrompt="1"/>
          </p:nvPr>
        </p:nvSpPr>
        <p:spPr>
          <a:xfrm>
            <a:off x="629100" y="2235599"/>
            <a:ext cx="3885300" cy="3942000"/>
          </a:xfrm>
        </p:spPr>
        <p:txBody>
          <a:bodyPr/>
          <a:lstStyle>
            <a:lvl1pPr marL="0" indent="0">
              <a:buNone/>
              <a:defRPr/>
            </a:lvl1pPr>
          </a:lstStyle>
          <a:p>
            <a:pPr lvl="0"/>
            <a:r>
              <a:rPr lang="sv-SE" dirty="0" smtClean="0"/>
              <a:t>Bildtext</a:t>
            </a:r>
            <a:endParaRPr lang="sv-SE" dirty="0"/>
          </a:p>
        </p:txBody>
      </p:sp>
      <p:sp>
        <p:nvSpPr>
          <p:cNvPr id="13" name="Platshållare för bild 12"/>
          <p:cNvSpPr>
            <a:spLocks noGrp="1"/>
          </p:cNvSpPr>
          <p:nvPr>
            <p:ph type="pic" sz="quarter" idx="14"/>
          </p:nvPr>
        </p:nvSpPr>
        <p:spPr>
          <a:xfrm>
            <a:off x="4630499" y="2235599"/>
            <a:ext cx="3885300" cy="3942000"/>
          </a:xfrm>
        </p:spPr>
        <p:txBody>
          <a:bodyPr/>
          <a:lstStyle/>
          <a:p>
            <a:r>
              <a:rPr lang="sv-SE" smtClean="0"/>
              <a:t>Klicka på ikonen för att lägga till en bild</a:t>
            </a:r>
            <a:endParaRPr lang="sv-SE"/>
          </a:p>
        </p:txBody>
      </p:sp>
      <p:sp>
        <p:nvSpPr>
          <p:cNvPr id="3" name="Platshållare för datum 2"/>
          <p:cNvSpPr>
            <a:spLocks noGrp="1"/>
          </p:cNvSpPr>
          <p:nvPr>
            <p:ph type="dt" sz="half" idx="15"/>
          </p:nvPr>
        </p:nvSpPr>
        <p:spPr/>
        <p:txBody>
          <a:bodyPr/>
          <a:lstStyle/>
          <a:p>
            <a:fld id="{2D44CBEE-E6DE-47E3-981B-80C11ECF5B1C}" type="datetimeFigureOut">
              <a:rPr lang="sv-SE" smtClean="0"/>
              <a:pPr/>
              <a:t>2018-05-30</a:t>
            </a:fld>
            <a:endParaRPr lang="sv-SE" dirty="0"/>
          </a:p>
        </p:txBody>
      </p:sp>
      <p:sp>
        <p:nvSpPr>
          <p:cNvPr id="4" name="Platshållare för sidfot 3"/>
          <p:cNvSpPr>
            <a:spLocks noGrp="1"/>
          </p:cNvSpPr>
          <p:nvPr>
            <p:ph type="ftr" sz="quarter" idx="16"/>
          </p:nvPr>
        </p:nvSpPr>
        <p:spPr/>
        <p:txBody>
          <a:bodyPr/>
          <a:lstStyle/>
          <a:p>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107192D2-3778-4ECE-8BEC-1F42874D3F29" descr="759C4F0E-5528-4626-A835-687661AA8F96@familjenpangea"/>
          <p:cNvPicPr>
            <a:picLocks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p:cNvSpPr>
            <a:spLocks noGrp="1"/>
          </p:cNvSpPr>
          <p:nvPr>
            <p:ph type="title"/>
          </p:nvPr>
        </p:nvSpPr>
        <p:spPr>
          <a:xfrm>
            <a:off x="1143001" y="1542416"/>
            <a:ext cx="7372349" cy="652145"/>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43000" y="2237130"/>
            <a:ext cx="7372350" cy="3836963"/>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5778000" y="6356351"/>
            <a:ext cx="1147399"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2018-05-30</a:t>
            </a:fld>
            <a:endParaRPr lang="sv-SE" dirty="0"/>
          </a:p>
        </p:txBody>
      </p:sp>
      <p:sp>
        <p:nvSpPr>
          <p:cNvPr id="5" name="Platshållare för sidfot 4"/>
          <p:cNvSpPr>
            <a:spLocks noGrp="1"/>
          </p:cNvSpPr>
          <p:nvPr>
            <p:ph type="ftr" sz="quarter" idx="3"/>
          </p:nvPr>
        </p:nvSpPr>
        <p:spPr>
          <a:xfrm>
            <a:off x="3159000" y="6357600"/>
            <a:ext cx="2554165"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6" name="Platshållare för bildnummer 5"/>
          <p:cNvSpPr>
            <a:spLocks noGrp="1"/>
          </p:cNvSpPr>
          <p:nvPr>
            <p:ph type="sldNum" sz="quarter" idx="4"/>
          </p:nvPr>
        </p:nvSpPr>
        <p:spPr>
          <a:xfrm>
            <a:off x="7367950" y="6356350"/>
            <a:ext cx="1147400"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sp>
        <p:nvSpPr>
          <p:cNvPr id="8" name="textruta 7"/>
          <p:cNvSpPr txBox="1"/>
          <p:nvPr userDrawn="1"/>
        </p:nvSpPr>
        <p:spPr>
          <a:xfrm>
            <a:off x="629100" y="6356349"/>
            <a:ext cx="2057400" cy="365125"/>
          </a:xfrm>
          <a:prstGeom prst="rect">
            <a:avLst/>
          </a:prstGeom>
          <a:noFill/>
        </p:spPr>
        <p:txBody>
          <a:bodyPr wrap="square" lIns="36000" rtlCol="0" anchor="ctr" anchorCtr="0">
            <a:noAutofit/>
          </a:bodyPr>
          <a:lstStyle/>
          <a:p>
            <a:r>
              <a:rPr lang="sv-SE" sz="1200" dirty="0" smtClean="0">
                <a:latin typeface="Arial" panose="020B0604020202020204" pitchFamily="34" charset="0"/>
                <a:cs typeface="Arial" panose="020B0604020202020204" pitchFamily="34" charset="0"/>
              </a:rPr>
              <a:t>Mittuniversitetet</a:t>
            </a:r>
            <a:endParaRPr lang="sv-SE" sz="1200" dirty="0">
              <a:latin typeface="Arial" panose="020B0604020202020204" pitchFamily="34" charset="0"/>
              <a:cs typeface="Arial" panose="020B0604020202020204" pitchFamily="34" charset="0"/>
            </a:endParaRPr>
          </a:p>
        </p:txBody>
      </p:sp>
      <p:cxnSp>
        <p:nvCxnSpPr>
          <p:cNvPr id="9" name="Rak 8"/>
          <p:cNvCxnSpPr/>
          <p:nvPr userDrawn="1"/>
        </p:nvCxnSpPr>
        <p:spPr>
          <a:xfrm>
            <a:off x="639036" y="6310166"/>
            <a:ext cx="7884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1094" userDrawn="1">
          <p15:clr>
            <a:srgbClr val="F26B43"/>
          </p15:clr>
        </p15:guide>
        <p15:guide id="4" orient="horz" pos="1480" userDrawn="1">
          <p15:clr>
            <a:srgbClr val="F26B43"/>
          </p15:clr>
        </p15:guide>
        <p15:guide id="5" pos="3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ideo" Target="https://www.youtube.com/embed/YdrTGK4P6lI?rel=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da-DK" dirty="0" smtClean="0">
                <a:solidFill>
                  <a:schemeClr val="tx1"/>
                </a:solidFill>
              </a:rPr>
              <a:t>Lika villkor </a:t>
            </a:r>
            <a:endParaRPr lang="da-DK" dirty="0">
              <a:solidFill>
                <a:schemeClr val="tx1"/>
              </a:solidFill>
            </a:endParaRPr>
          </a:p>
        </p:txBody>
      </p:sp>
      <p:sp>
        <p:nvSpPr>
          <p:cNvPr id="3" name="Underrubrik 2"/>
          <p:cNvSpPr>
            <a:spLocks noGrp="1"/>
          </p:cNvSpPr>
          <p:nvPr>
            <p:ph type="subTitle" idx="1"/>
          </p:nvPr>
        </p:nvSpPr>
        <p:spPr/>
        <p:txBody>
          <a:bodyPr/>
          <a:lstStyle/>
          <a:p>
            <a:r>
              <a:rPr lang="da-DK" dirty="0" smtClean="0">
                <a:solidFill>
                  <a:schemeClr val="tx1"/>
                </a:solidFill>
              </a:rPr>
              <a:t>Avdelningsmöte EKO 180531</a:t>
            </a:r>
          </a:p>
          <a:p>
            <a:endParaRPr lang="da-DK" dirty="0">
              <a:solidFill>
                <a:schemeClr val="tx1"/>
              </a:solidFill>
            </a:endParaRPr>
          </a:p>
          <a:p>
            <a:r>
              <a:rPr lang="da-DK" sz="1600" b="0" dirty="0" smtClean="0">
                <a:solidFill>
                  <a:schemeClr val="tx1"/>
                </a:solidFill>
              </a:rPr>
              <a:t>Preschilla Helin Johansson</a:t>
            </a:r>
          </a:p>
          <a:p>
            <a:r>
              <a:rPr lang="da-DK" sz="1600" b="0" dirty="0" smtClean="0">
                <a:solidFill>
                  <a:schemeClr val="tx1"/>
                </a:solidFill>
              </a:rPr>
              <a:t>Lika villkorsombud </a:t>
            </a:r>
          </a:p>
          <a:p>
            <a:r>
              <a:rPr lang="da-DK" sz="1600" b="0" dirty="0" smtClean="0">
                <a:solidFill>
                  <a:schemeClr val="tx1"/>
                </a:solidFill>
              </a:rPr>
              <a:t>Förvaltning fakultetskanslier och bibliotek</a:t>
            </a:r>
            <a:endParaRPr lang="da-DK" sz="1600" b="0" dirty="0">
              <a:solidFill>
                <a:schemeClr val="tx1"/>
              </a:solidFill>
            </a:endParaRPr>
          </a:p>
        </p:txBody>
      </p:sp>
    </p:spTree>
    <p:extLst>
      <p:ext uri="{BB962C8B-B14F-4D97-AF65-F5344CB8AC3E}">
        <p14:creationId xmlns:p14="http://schemas.microsoft.com/office/powerpoint/2010/main" val="3515905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icrosoft Word - Stöddokument analys lika villkor 2018-05-15.docx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177"/>
            <a:ext cx="9144000" cy="5601645"/>
          </a:xfrm>
          <a:prstGeom prst="rect">
            <a:avLst/>
          </a:prstGeom>
        </p:spPr>
      </p:pic>
    </p:spTree>
    <p:extLst>
      <p:ext uri="{BB962C8B-B14F-4D97-AF65-F5344CB8AC3E}">
        <p14:creationId xmlns:p14="http://schemas.microsoft.com/office/powerpoint/2010/main" val="161310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Microsoft Word - Stöddokument analys lika villkor 2018-05-15.docx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177"/>
            <a:ext cx="9144000" cy="5601645"/>
          </a:xfrm>
          <a:prstGeom prst="rect">
            <a:avLst/>
          </a:prstGeom>
        </p:spPr>
      </p:pic>
    </p:spTree>
    <p:extLst>
      <p:ext uri="{BB962C8B-B14F-4D97-AF65-F5344CB8AC3E}">
        <p14:creationId xmlns:p14="http://schemas.microsoft.com/office/powerpoint/2010/main" val="3554204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på normer kan vara:</a:t>
            </a:r>
            <a:br>
              <a:rPr lang="sv-SE" dirty="0"/>
            </a:br>
            <a:endParaRPr lang="sv-SE" dirty="0"/>
          </a:p>
        </p:txBody>
      </p:sp>
      <p:sp>
        <p:nvSpPr>
          <p:cNvPr id="3" name="textruta 2"/>
          <p:cNvSpPr txBox="1"/>
          <p:nvPr/>
        </p:nvSpPr>
        <p:spPr>
          <a:xfrm>
            <a:off x="629100" y="2497015"/>
            <a:ext cx="7896659" cy="3539430"/>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t>mansnorm </a:t>
            </a:r>
            <a:r>
              <a:rPr lang="sv-SE" sz="1600" dirty="0"/>
              <a:t>– män och mäns vardagsvillkor är utgångspunkten för hur </a:t>
            </a:r>
            <a:r>
              <a:rPr lang="sv-SE" sz="1600" dirty="0" smtClean="0"/>
              <a:t>arbete organiseras</a:t>
            </a:r>
          </a:p>
          <a:p>
            <a:pPr marL="285750" indent="-285750">
              <a:buFont typeface="Arial" panose="020B0604020202020204" pitchFamily="34" charset="0"/>
              <a:buChar char="•"/>
            </a:pPr>
            <a:endParaRPr lang="sv-SE" sz="1600" dirty="0" smtClean="0"/>
          </a:p>
          <a:p>
            <a:pPr marL="285750" indent="-285750">
              <a:buFont typeface="Arial" panose="020B0604020202020204" pitchFamily="34" charset="0"/>
              <a:buChar char="•"/>
            </a:pPr>
            <a:r>
              <a:rPr lang="sv-SE" sz="1600" dirty="0" smtClean="0"/>
              <a:t>heteronorm </a:t>
            </a:r>
            <a:r>
              <a:rPr lang="sv-SE" sz="1600" dirty="0"/>
              <a:t>– antagandet att alla personer är </a:t>
            </a:r>
            <a:r>
              <a:rPr lang="sv-SE" sz="1600" dirty="0" smtClean="0"/>
              <a:t>heterosexuella</a:t>
            </a:r>
          </a:p>
          <a:p>
            <a:pPr marL="285750" indent="-285750">
              <a:buFont typeface="Arial" panose="020B0604020202020204" pitchFamily="34" charset="0"/>
              <a:buChar char="•"/>
            </a:pPr>
            <a:endParaRPr lang="sv-SE" sz="1600" dirty="0" smtClean="0"/>
          </a:p>
          <a:p>
            <a:pPr marL="285750" indent="-285750">
              <a:buFont typeface="Arial" panose="020B0604020202020204" pitchFamily="34" charset="0"/>
              <a:buChar char="•"/>
            </a:pPr>
            <a:r>
              <a:rPr lang="sv-SE" sz="1600" dirty="0" smtClean="0"/>
              <a:t>funktionsnorm </a:t>
            </a:r>
            <a:r>
              <a:rPr lang="sv-SE" sz="1600" dirty="0"/>
              <a:t>– antagandet att alla personer t. ex. kan se, höra och röra </a:t>
            </a:r>
            <a:r>
              <a:rPr lang="sv-SE" sz="1600" dirty="0" smtClean="0"/>
              <a:t>sig obehindrat</a:t>
            </a:r>
            <a:endParaRPr lang="sv-SE" sz="1600" dirty="0"/>
          </a:p>
          <a:p>
            <a:pPr marL="285750" indent="-285750">
              <a:buFont typeface="Arial" panose="020B0604020202020204" pitchFamily="34" charset="0"/>
              <a:buChar char="•"/>
            </a:pPr>
            <a:endParaRPr lang="sv-SE" sz="1600" dirty="0" smtClean="0"/>
          </a:p>
          <a:p>
            <a:pPr marL="285750" indent="-285750">
              <a:buFont typeface="Arial" panose="020B0604020202020204" pitchFamily="34" charset="0"/>
              <a:buChar char="•"/>
            </a:pPr>
            <a:r>
              <a:rPr lang="sv-SE" sz="1600" dirty="0" smtClean="0"/>
              <a:t>vithetsnorm </a:t>
            </a:r>
            <a:r>
              <a:rPr lang="sv-SE" sz="1600" dirty="0"/>
              <a:t>– antagandet att ‘normal’-personen är ljushyad</a:t>
            </a:r>
          </a:p>
          <a:p>
            <a:pPr marL="285750" indent="-285750">
              <a:buFont typeface="Arial" panose="020B0604020202020204" pitchFamily="34" charset="0"/>
              <a:buChar char="•"/>
            </a:pPr>
            <a:endParaRPr lang="sv-SE" sz="1600" dirty="0" smtClean="0"/>
          </a:p>
          <a:p>
            <a:pPr marL="285750" indent="-285750">
              <a:buFont typeface="Arial" panose="020B0604020202020204" pitchFamily="34" charset="0"/>
              <a:buChar char="•"/>
            </a:pPr>
            <a:r>
              <a:rPr lang="sv-SE" sz="1600" dirty="0" smtClean="0"/>
              <a:t>medelklassnorm </a:t>
            </a:r>
            <a:r>
              <a:rPr lang="sv-SE" sz="1600" dirty="0"/>
              <a:t>– antagandet om att alla har en medelklassbakgrund </a:t>
            </a:r>
            <a:r>
              <a:rPr lang="sv-SE" sz="1600" dirty="0" smtClean="0"/>
              <a:t>med tillhörande </a:t>
            </a:r>
            <a:r>
              <a:rPr lang="sv-SE" sz="1600" dirty="0"/>
              <a:t>kultur och kunskaper</a:t>
            </a:r>
          </a:p>
          <a:p>
            <a:pPr marL="285750" indent="-285750">
              <a:buFont typeface="Arial" panose="020B0604020202020204" pitchFamily="34" charset="0"/>
              <a:buChar char="•"/>
            </a:pPr>
            <a:endParaRPr lang="sv-SE" sz="1600" dirty="0" smtClean="0"/>
          </a:p>
          <a:p>
            <a:pPr marL="285750" indent="-285750">
              <a:buFont typeface="Arial" panose="020B0604020202020204" pitchFamily="34" charset="0"/>
              <a:buChar char="•"/>
            </a:pPr>
            <a:r>
              <a:rPr lang="sv-SE" sz="1600" dirty="0" smtClean="0"/>
              <a:t>tvåkönsnorm </a:t>
            </a:r>
            <a:r>
              <a:rPr lang="sv-SE" sz="1600" dirty="0"/>
              <a:t>– bygga verksamheten utifrån att det bara finns två kön.</a:t>
            </a:r>
          </a:p>
        </p:txBody>
      </p:sp>
    </p:spTree>
    <p:extLst>
      <p:ext uri="{BB962C8B-B14F-4D97-AF65-F5344CB8AC3E}">
        <p14:creationId xmlns:p14="http://schemas.microsoft.com/office/powerpoint/2010/main" val="186850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2"/>
          <a:stretch>
            <a:fillRect/>
          </a:stretch>
        </p:blipFill>
        <p:spPr>
          <a:xfrm>
            <a:off x="1472234" y="2304855"/>
            <a:ext cx="5812072" cy="1904679"/>
          </a:xfrm>
          <a:prstGeom prst="rect">
            <a:avLst/>
          </a:prstGeom>
        </p:spPr>
      </p:pic>
    </p:spTree>
    <p:extLst>
      <p:ext uri="{BB962C8B-B14F-4D97-AF65-F5344CB8AC3E}">
        <p14:creationId xmlns:p14="http://schemas.microsoft.com/office/powerpoint/2010/main" val="3925942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2247" y="288423"/>
            <a:ext cx="9020014" cy="6463308"/>
          </a:xfrm>
          <a:prstGeom prst="rect">
            <a:avLst/>
          </a:prstGeom>
          <a:noFill/>
        </p:spPr>
        <p:txBody>
          <a:bodyPr wrap="square" rtlCol="0">
            <a:spAutoFit/>
          </a:bodyPr>
          <a:lstStyle/>
          <a:p>
            <a:r>
              <a:rPr lang="sv-SE" dirty="0"/>
              <a:t>● Talutrymme: Vilka talar? Vilka tiger? Vilka lyssnas på? Vilka lyssnar man inte på? </a:t>
            </a:r>
          </a:p>
          <a:p>
            <a:r>
              <a:rPr lang="sv-SE" dirty="0" smtClean="0"/>
              <a:t>	○ </a:t>
            </a:r>
            <a:r>
              <a:rPr lang="sv-SE" dirty="0"/>
              <a:t>Finns det mönster på gruppnivå eller på individnivå? </a:t>
            </a:r>
            <a:endParaRPr lang="sv-SE" dirty="0" smtClean="0"/>
          </a:p>
          <a:p>
            <a:r>
              <a:rPr lang="sv-SE" dirty="0"/>
              <a:t>	</a:t>
            </a:r>
            <a:r>
              <a:rPr lang="sv-SE" dirty="0" smtClean="0"/>
              <a:t>○ </a:t>
            </a:r>
            <a:r>
              <a:rPr lang="sv-SE" dirty="0"/>
              <a:t>Har några mer talutrymme än andra - hur ser det ut vid möten? </a:t>
            </a:r>
            <a:r>
              <a:rPr lang="sv-SE" dirty="0" smtClean="0"/>
              <a:t>	(</a:t>
            </a:r>
            <a:r>
              <a:rPr lang="sv-SE" dirty="0"/>
              <a:t>Förekommer osynliggörande?) </a:t>
            </a:r>
          </a:p>
          <a:p>
            <a:r>
              <a:rPr lang="sv-SE" dirty="0" smtClean="0"/>
              <a:t>	○ </a:t>
            </a:r>
            <a:r>
              <a:rPr lang="sv-SE" dirty="0"/>
              <a:t>Finns det mönster ifråga om: </a:t>
            </a:r>
          </a:p>
          <a:p>
            <a:r>
              <a:rPr lang="sv-SE" dirty="0" smtClean="0"/>
              <a:t>		■ </a:t>
            </a:r>
            <a:r>
              <a:rPr lang="sv-SE" dirty="0"/>
              <a:t>vem som avbryts och vem som avbryter?</a:t>
            </a:r>
          </a:p>
          <a:p>
            <a:r>
              <a:rPr lang="sv-SE" dirty="0"/>
              <a:t> </a:t>
            </a:r>
            <a:r>
              <a:rPr lang="sv-SE" dirty="0" smtClean="0"/>
              <a:t>		■ </a:t>
            </a:r>
            <a:r>
              <a:rPr lang="sv-SE" dirty="0"/>
              <a:t>vem bedöms som mer trovärdig bedöms som mindre trovärdig? </a:t>
            </a:r>
          </a:p>
          <a:p>
            <a:r>
              <a:rPr lang="sv-SE" dirty="0" smtClean="0"/>
              <a:t>		■ </a:t>
            </a:r>
            <a:r>
              <a:rPr lang="sv-SE" dirty="0"/>
              <a:t>vem har tolkningsföreträde eller vem/vilka som inte har det? </a:t>
            </a:r>
          </a:p>
          <a:p>
            <a:r>
              <a:rPr lang="sv-SE" dirty="0"/>
              <a:t>● Vilka inkluderas i sättet att tala? </a:t>
            </a:r>
            <a:endParaRPr lang="sv-SE" dirty="0" smtClean="0"/>
          </a:p>
          <a:p>
            <a:r>
              <a:rPr lang="sv-SE" dirty="0" smtClean="0"/>
              <a:t>	○ </a:t>
            </a:r>
            <a:r>
              <a:rPr lang="sv-SE" dirty="0"/>
              <a:t>Vilka menas till exempel med vi i olika situationer? </a:t>
            </a:r>
            <a:endParaRPr lang="sv-SE" dirty="0" smtClean="0"/>
          </a:p>
          <a:p>
            <a:r>
              <a:rPr lang="sv-SE" dirty="0" smtClean="0"/>
              <a:t>● </a:t>
            </a:r>
            <a:r>
              <a:rPr lang="sv-SE" dirty="0"/>
              <a:t>Hur bemöts personal/medarbetare när olika personalkategorier möts? </a:t>
            </a:r>
            <a:endParaRPr lang="sv-SE" dirty="0" smtClean="0"/>
          </a:p>
          <a:p>
            <a:r>
              <a:rPr lang="sv-SE" dirty="0" smtClean="0"/>
              <a:t>	○ </a:t>
            </a:r>
            <a:r>
              <a:rPr lang="sv-SE" dirty="0"/>
              <a:t>Existerar stereotypa föreställningar om andras kompetens eller agenda? </a:t>
            </a:r>
            <a:endParaRPr lang="sv-SE" dirty="0" smtClean="0"/>
          </a:p>
          <a:p>
            <a:r>
              <a:rPr lang="sv-SE" dirty="0" smtClean="0"/>
              <a:t>	○ </a:t>
            </a:r>
            <a:r>
              <a:rPr lang="sv-SE" dirty="0"/>
              <a:t>Tar man för givet att en verksamhet är viktigare än en annan? </a:t>
            </a:r>
            <a:endParaRPr lang="sv-SE" dirty="0" smtClean="0"/>
          </a:p>
          <a:p>
            <a:r>
              <a:rPr lang="sv-SE" dirty="0" smtClean="0"/>
              <a:t>● </a:t>
            </a:r>
            <a:r>
              <a:rPr lang="sv-SE" dirty="0"/>
              <a:t>Finns medvetenhet om det egna språkbruket? </a:t>
            </a:r>
            <a:endParaRPr lang="sv-SE" dirty="0" smtClean="0"/>
          </a:p>
          <a:p>
            <a:r>
              <a:rPr lang="sv-SE" dirty="0" smtClean="0"/>
              <a:t>● </a:t>
            </a:r>
            <a:r>
              <a:rPr lang="sv-SE" dirty="0"/>
              <a:t>Förekommer härskartekniker? </a:t>
            </a:r>
            <a:endParaRPr lang="sv-SE" dirty="0" smtClean="0"/>
          </a:p>
          <a:p>
            <a:r>
              <a:rPr lang="sv-SE" dirty="0" smtClean="0"/>
              <a:t>	○ </a:t>
            </a:r>
            <a:r>
              <a:rPr lang="sv-SE" dirty="0"/>
              <a:t>en kort introduktion till området härskartekniker finner du här: </a:t>
            </a:r>
            <a:r>
              <a:rPr lang="sv-SE" dirty="0" smtClean="0"/>
              <a:t>	https</a:t>
            </a:r>
            <a:r>
              <a:rPr lang="sv-SE" dirty="0"/>
              <a:t>://medarbetarportalen.miun.se/gemensamt/likavillkor/bekraftartekniker/ </a:t>
            </a:r>
            <a:endParaRPr lang="sv-SE" dirty="0" smtClean="0"/>
          </a:p>
          <a:p>
            <a:r>
              <a:rPr lang="sv-SE" dirty="0" smtClean="0"/>
              <a:t>● </a:t>
            </a:r>
            <a:r>
              <a:rPr lang="sv-SE" dirty="0"/>
              <a:t>Hur är representationen av olikheter (i relation till diskrimineringsgrunderna)? </a:t>
            </a:r>
            <a:endParaRPr lang="sv-SE" dirty="0" smtClean="0"/>
          </a:p>
          <a:p>
            <a:r>
              <a:rPr lang="sv-SE" dirty="0" smtClean="0"/>
              <a:t>	○ </a:t>
            </a:r>
            <a:r>
              <a:rPr lang="sv-SE" dirty="0"/>
              <a:t>på möten </a:t>
            </a:r>
            <a:endParaRPr lang="sv-SE" dirty="0" smtClean="0"/>
          </a:p>
          <a:p>
            <a:r>
              <a:rPr lang="sv-SE" dirty="0" smtClean="0"/>
              <a:t>	○ </a:t>
            </a:r>
            <a:r>
              <a:rPr lang="sv-SE" dirty="0"/>
              <a:t>bland anställda, gästlärare/gästforskare, inbjudna gäster på möten? </a:t>
            </a:r>
            <a:endParaRPr lang="sv-SE" dirty="0" smtClean="0"/>
          </a:p>
          <a:p>
            <a:r>
              <a:rPr lang="sv-SE" dirty="0" smtClean="0"/>
              <a:t>	○ </a:t>
            </a:r>
            <a:r>
              <a:rPr lang="sv-SE" dirty="0"/>
              <a:t>Finns det något i mötesformerna som kan exkludera vissa grupper eller </a:t>
            </a:r>
            <a:r>
              <a:rPr lang="sv-SE" dirty="0" smtClean="0"/>
              <a:t>	individer</a:t>
            </a:r>
            <a:r>
              <a:rPr lang="sv-SE" dirty="0"/>
              <a:t>? </a:t>
            </a:r>
            <a:endParaRPr lang="sv-SE" dirty="0" smtClean="0"/>
          </a:p>
          <a:p>
            <a:r>
              <a:rPr lang="sv-SE" dirty="0" smtClean="0"/>
              <a:t>		■ </a:t>
            </a:r>
            <a:r>
              <a:rPr lang="sv-SE" dirty="0"/>
              <a:t>Kan alla känna sig inkluderade?</a:t>
            </a:r>
          </a:p>
        </p:txBody>
      </p:sp>
    </p:spTree>
    <p:extLst>
      <p:ext uri="{BB962C8B-B14F-4D97-AF65-F5344CB8AC3E}">
        <p14:creationId xmlns:p14="http://schemas.microsoft.com/office/powerpoint/2010/main" val="141117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xEl>
                                              <p:pRg st="15" end="15"/>
                                            </p:txEl>
                                          </p:spTgt>
                                        </p:tgtEl>
                                        <p:attrNameLst>
                                          <p:attrName>style.visibility</p:attrName>
                                        </p:attrNameLst>
                                      </p:cBhvr>
                                      <p:to>
                                        <p:strVal val="visible"/>
                                      </p:to>
                                    </p:set>
                                    <p:anim calcmode="lin" valueType="num">
                                      <p:cBhvr additive="base">
                                        <p:cTn id="9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
                                            <p:txEl>
                                              <p:pRg st="16" end="16"/>
                                            </p:txEl>
                                          </p:spTgt>
                                        </p:tgtEl>
                                        <p:attrNameLst>
                                          <p:attrName>style.visibility</p:attrName>
                                        </p:attrNameLst>
                                      </p:cBhvr>
                                      <p:to>
                                        <p:strVal val="visible"/>
                                      </p:to>
                                    </p:set>
                                    <p:anim calcmode="lin" valueType="num">
                                      <p:cBhvr additive="base">
                                        <p:cTn id="103"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
                                            <p:txEl>
                                              <p:pRg st="17" end="17"/>
                                            </p:txEl>
                                          </p:spTgt>
                                        </p:tgtEl>
                                        <p:attrNameLst>
                                          <p:attrName>style.visibility</p:attrName>
                                        </p:attrNameLst>
                                      </p:cBhvr>
                                      <p:to>
                                        <p:strVal val="visible"/>
                                      </p:to>
                                    </p:set>
                                    <p:anim calcmode="lin" valueType="num">
                                      <p:cBhvr additive="base">
                                        <p:cTn id="109"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
                                            <p:txEl>
                                              <p:pRg st="18" end="18"/>
                                            </p:txEl>
                                          </p:spTgt>
                                        </p:tgtEl>
                                        <p:attrNameLst>
                                          <p:attrName>style.visibility</p:attrName>
                                        </p:attrNameLst>
                                      </p:cBhvr>
                                      <p:to>
                                        <p:strVal val="visible"/>
                                      </p:to>
                                    </p:set>
                                    <p:anim calcmode="lin" valueType="num">
                                      <p:cBhvr additive="base">
                                        <p:cTn id="115"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
                                            <p:txEl>
                                              <p:pRg st="19" end="19"/>
                                            </p:txEl>
                                          </p:spTgt>
                                        </p:tgtEl>
                                        <p:attrNameLst>
                                          <p:attrName>style.visibility</p:attrName>
                                        </p:attrNameLst>
                                      </p:cBhvr>
                                      <p:to>
                                        <p:strVal val="visible"/>
                                      </p:to>
                                    </p:set>
                                    <p:anim calcmode="lin" valueType="num">
                                      <p:cBhvr additive="base">
                                        <p:cTn id="121"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2">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Tack för mig</a:t>
            </a:r>
            <a:br>
              <a:rPr lang="sv-SE" dirty="0" smtClean="0"/>
            </a:br>
            <a:r>
              <a:rPr lang="sv-SE" dirty="0"/>
              <a:t/>
            </a:r>
            <a:br>
              <a:rPr lang="sv-SE" dirty="0"/>
            </a:b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4052"/>
            <a:ext cx="9144000" cy="2963495"/>
          </a:xfrm>
          <a:prstGeom prst="rect">
            <a:avLst/>
          </a:prstGeom>
        </p:spPr>
      </p:pic>
    </p:spTree>
    <p:extLst>
      <p:ext uri="{BB962C8B-B14F-4D97-AF65-F5344CB8AC3E}">
        <p14:creationId xmlns:p14="http://schemas.microsoft.com/office/powerpoint/2010/main" val="192227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143000" y="1983545"/>
            <a:ext cx="7372350" cy="1013409"/>
          </a:xfrm>
        </p:spPr>
        <p:txBody>
          <a:bodyPr/>
          <a:lstStyle/>
          <a:p>
            <a:r>
              <a:rPr lang="sv-SE" b="0" dirty="0"/>
              <a:t>Vad är lika villkor?</a:t>
            </a:r>
          </a:p>
          <a:p>
            <a:r>
              <a:rPr lang="sv-SE" b="0" dirty="0"/>
              <a:t>Ansvar och roller</a:t>
            </a:r>
          </a:p>
          <a:p>
            <a:r>
              <a:rPr lang="sv-SE" b="0" dirty="0"/>
              <a:t>Hur jobbar vi på </a:t>
            </a:r>
            <a:r>
              <a:rPr lang="sv-SE" b="0" dirty="0" smtClean="0"/>
              <a:t>MIUN?</a:t>
            </a:r>
            <a:endParaRPr lang="sv-SE" b="0" dirty="0"/>
          </a:p>
          <a:p>
            <a:r>
              <a:rPr lang="sv-SE" b="0" dirty="0"/>
              <a:t>Hur gör jag om jag upplever mig </a:t>
            </a:r>
            <a:r>
              <a:rPr lang="sv-SE" b="0" dirty="0" smtClean="0"/>
              <a:t>diskriminerad?</a:t>
            </a:r>
            <a:endParaRPr lang="sv-SE" b="0" dirty="0"/>
          </a:p>
          <a:p>
            <a:r>
              <a:rPr lang="sv-SE" b="0" dirty="0" smtClean="0"/>
              <a:t>Analys av </a:t>
            </a:r>
            <a:r>
              <a:rPr lang="sv-SE" b="0" dirty="0" smtClean="0"/>
              <a:t>den egna </a:t>
            </a:r>
            <a:r>
              <a:rPr lang="sv-SE" b="0" dirty="0" smtClean="0"/>
              <a:t>verksamheten</a:t>
            </a:r>
            <a:endParaRPr lang="sv-SE" b="0" dirty="0"/>
          </a:p>
          <a:p>
            <a:endParaRPr lang="da-DK" dirty="0"/>
          </a:p>
        </p:txBody>
      </p:sp>
      <p:sp>
        <p:nvSpPr>
          <p:cNvPr id="4" name="Rubrik 3"/>
          <p:cNvSpPr>
            <a:spLocks noGrp="1"/>
          </p:cNvSpPr>
          <p:nvPr>
            <p:ph type="title"/>
          </p:nvPr>
        </p:nvSpPr>
        <p:spPr/>
        <p:txBody>
          <a:bodyPr/>
          <a:lstStyle/>
          <a:p>
            <a:r>
              <a:rPr lang="sv-SE" sz="2200" dirty="0"/>
              <a:t>Några punkter</a:t>
            </a:r>
            <a:endParaRPr lang="da-DK" sz="2200" dirty="0"/>
          </a:p>
        </p:txBody>
      </p:sp>
      <p:pic>
        <p:nvPicPr>
          <p:cNvPr id="6" name="Platshållare för bild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373" b="5373"/>
          <a:stretch>
            <a:fillRect/>
          </a:stretch>
        </p:blipFill>
        <p:spPr>
          <a:xfrm>
            <a:off x="3314700" y="4677750"/>
            <a:ext cx="5829300" cy="2180250"/>
          </a:xfrm>
        </p:spPr>
      </p:pic>
    </p:spTree>
    <p:extLst>
      <p:ext uri="{BB962C8B-B14F-4D97-AF65-F5344CB8AC3E}">
        <p14:creationId xmlns:p14="http://schemas.microsoft.com/office/powerpoint/2010/main" val="3277601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Alla ska känna sig motiverade och välkomna att arbeta och studera vid Mittuniversitetet  </a:t>
            </a:r>
            <a:endParaRPr lang="da-DK" dirty="0"/>
          </a:p>
        </p:txBody>
      </p:sp>
      <p:sp>
        <p:nvSpPr>
          <p:cNvPr id="3" name="Platshållare för innehåll 2"/>
          <p:cNvSpPr>
            <a:spLocks noGrp="1"/>
          </p:cNvSpPr>
          <p:nvPr>
            <p:ph idx="1"/>
          </p:nvPr>
        </p:nvSpPr>
        <p:spPr>
          <a:xfrm>
            <a:off x="629100" y="2616200"/>
            <a:ext cx="7912894" cy="3457893"/>
          </a:xfrm>
        </p:spPr>
        <p:txBody>
          <a:bodyPr/>
          <a:lstStyle/>
          <a:p>
            <a:pPr marL="0" indent="0">
              <a:buNone/>
            </a:pPr>
            <a:r>
              <a:rPr lang="sv-SE" dirty="0"/>
              <a:t>En självklar och grundläggande förutsättning för verksamheten vid Mittuniversitetet är alla människors lika värde.  </a:t>
            </a:r>
          </a:p>
          <a:p>
            <a:pPr marL="0" indent="0">
              <a:buNone/>
            </a:pPr>
            <a:r>
              <a:rPr lang="sv-SE" dirty="0"/>
              <a:t>Såväl anställda som studenter ska behandlas och bemötas med respekt och värdighet och hänsyn ska tas till olikheter för att främja individens möjligheter till arbete och studier. </a:t>
            </a:r>
          </a:p>
          <a:p>
            <a:endParaRPr lang="da-DK" dirty="0"/>
          </a:p>
        </p:txBody>
      </p:sp>
    </p:spTree>
    <p:extLst>
      <p:ext uri="{BB962C8B-B14F-4D97-AF65-F5344CB8AC3E}">
        <p14:creationId xmlns:p14="http://schemas.microsoft.com/office/powerpoint/2010/main" val="3674879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7374" y="1221140"/>
            <a:ext cx="7886249" cy="652145"/>
          </a:xfrm>
        </p:spPr>
        <p:txBody>
          <a:bodyPr/>
          <a:lstStyle/>
          <a:p>
            <a:r>
              <a:rPr lang="sv-SE" dirty="0" smtClean="0"/>
              <a:t>Diskrimineringslagens sju diskrimineringsgrunder: </a:t>
            </a:r>
            <a:r>
              <a:rPr lang="sv-SE" dirty="0"/>
              <a:t/>
            </a:r>
            <a:br>
              <a:rPr lang="sv-SE" dirty="0"/>
            </a:br>
            <a:endParaRPr lang="da-DK" dirty="0"/>
          </a:p>
        </p:txBody>
      </p:sp>
      <p:sp>
        <p:nvSpPr>
          <p:cNvPr id="3" name="Platshållare för text 2"/>
          <p:cNvSpPr>
            <a:spLocks noGrp="1"/>
          </p:cNvSpPr>
          <p:nvPr>
            <p:ph type="body" sz="quarter" idx="13"/>
          </p:nvPr>
        </p:nvSpPr>
        <p:spPr/>
        <p:txBody>
          <a:bodyPr/>
          <a:lstStyle/>
          <a:p>
            <a:r>
              <a:rPr lang="sv-SE" b="1" dirty="0" smtClean="0"/>
              <a:t>kön</a:t>
            </a:r>
            <a:r>
              <a:rPr lang="sv-SE" dirty="0" smtClean="0"/>
              <a:t> </a:t>
            </a:r>
          </a:p>
          <a:p>
            <a:r>
              <a:rPr lang="sv-SE" b="1" dirty="0" smtClean="0"/>
              <a:t>könsidentitet </a:t>
            </a:r>
            <a:r>
              <a:rPr lang="sv-SE" b="1" dirty="0"/>
              <a:t>eller </a:t>
            </a:r>
            <a:r>
              <a:rPr lang="sv-SE" b="1" dirty="0" err="1" smtClean="0"/>
              <a:t>könsuttryck</a:t>
            </a:r>
            <a:r>
              <a:rPr lang="sv-SE" dirty="0" smtClean="0"/>
              <a:t> </a:t>
            </a:r>
          </a:p>
          <a:p>
            <a:r>
              <a:rPr lang="sv-SE" b="1" dirty="0" smtClean="0"/>
              <a:t>etnisk tillhörighet</a:t>
            </a:r>
            <a:r>
              <a:rPr lang="sv-SE" dirty="0" smtClean="0"/>
              <a:t> </a:t>
            </a:r>
          </a:p>
          <a:p>
            <a:r>
              <a:rPr lang="sv-SE" b="1" dirty="0" smtClean="0"/>
              <a:t>religion </a:t>
            </a:r>
            <a:r>
              <a:rPr lang="sv-SE" b="1" dirty="0"/>
              <a:t>eller annan </a:t>
            </a:r>
            <a:r>
              <a:rPr lang="sv-SE" b="1" dirty="0" smtClean="0"/>
              <a:t>trosuppfattning</a:t>
            </a:r>
            <a:r>
              <a:rPr lang="sv-SE" dirty="0" smtClean="0"/>
              <a:t> </a:t>
            </a:r>
          </a:p>
          <a:p>
            <a:r>
              <a:rPr lang="sv-SE" b="1" dirty="0" smtClean="0"/>
              <a:t>funktionsnedsättning</a:t>
            </a:r>
            <a:r>
              <a:rPr lang="sv-SE" dirty="0" smtClean="0"/>
              <a:t> </a:t>
            </a:r>
          </a:p>
          <a:p>
            <a:r>
              <a:rPr lang="sv-SE" b="1" dirty="0" smtClean="0"/>
              <a:t>sexuell </a:t>
            </a:r>
            <a:r>
              <a:rPr lang="sv-SE" b="1" dirty="0"/>
              <a:t>läggning </a:t>
            </a:r>
            <a:r>
              <a:rPr lang="sv-SE" dirty="0" smtClean="0"/>
              <a:t> </a:t>
            </a:r>
          </a:p>
          <a:p>
            <a:r>
              <a:rPr lang="sv-SE" b="1" dirty="0" smtClean="0"/>
              <a:t>ålder</a:t>
            </a:r>
            <a:r>
              <a:rPr lang="sv-SE" dirty="0"/>
              <a:t> </a:t>
            </a:r>
          </a:p>
          <a:p>
            <a:endParaRPr lang="da-DK" dirty="0"/>
          </a:p>
        </p:txBody>
      </p:sp>
      <p:pic>
        <p:nvPicPr>
          <p:cNvPr id="5" name="Platshållare för bild 4"/>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6176" b="16176"/>
          <a:stretch>
            <a:fillRect/>
          </a:stretch>
        </p:blipFill>
        <p:spPr/>
      </p:pic>
    </p:spTree>
    <p:extLst>
      <p:ext uri="{BB962C8B-B14F-4D97-AF65-F5344CB8AC3E}">
        <p14:creationId xmlns:p14="http://schemas.microsoft.com/office/powerpoint/2010/main" val="356719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Ansvar och roller för lika villkorsarbetet</a:t>
            </a:r>
          </a:p>
        </p:txBody>
      </p:sp>
      <p:sp>
        <p:nvSpPr>
          <p:cNvPr id="3" name="textruta 2"/>
          <p:cNvSpPr txBox="1"/>
          <p:nvPr/>
        </p:nvSpPr>
        <p:spPr>
          <a:xfrm>
            <a:off x="629100" y="2628900"/>
            <a:ext cx="7896659" cy="2308324"/>
          </a:xfrm>
          <a:prstGeom prst="rect">
            <a:avLst/>
          </a:prstGeom>
          <a:noFill/>
        </p:spPr>
        <p:txBody>
          <a:bodyPr wrap="square" rtlCol="0">
            <a:spAutoFit/>
          </a:bodyPr>
          <a:lstStyle/>
          <a:p>
            <a:pPr marL="342900" indent="-342900">
              <a:buFont typeface="Arial" panose="020B0604020202020204" pitchFamily="34" charset="0"/>
              <a:buChar char="•"/>
            </a:pPr>
            <a:r>
              <a:rPr lang="sv-SE" b="1" dirty="0"/>
              <a:t>Rektor</a:t>
            </a:r>
            <a:r>
              <a:rPr lang="sv-SE" dirty="0"/>
              <a:t> är ytterst ansvarig</a:t>
            </a:r>
          </a:p>
          <a:p>
            <a:pPr marL="342900" indent="-342900">
              <a:buFont typeface="Arial" panose="020B0604020202020204" pitchFamily="34" charset="0"/>
              <a:buChar char="•"/>
            </a:pPr>
            <a:r>
              <a:rPr lang="sv-SE" b="1" dirty="0"/>
              <a:t>Ordförande</a:t>
            </a:r>
            <a:r>
              <a:rPr lang="sv-SE" dirty="0"/>
              <a:t> i strategigruppen för lika villkor</a:t>
            </a:r>
          </a:p>
          <a:p>
            <a:pPr marL="342900" indent="-342900">
              <a:buFont typeface="Arial" panose="020B0604020202020204" pitchFamily="34" charset="0"/>
              <a:buChar char="•"/>
            </a:pPr>
            <a:r>
              <a:rPr lang="sv-SE" b="1" dirty="0"/>
              <a:t>Strategigrupp för lika villkor </a:t>
            </a:r>
            <a:r>
              <a:rPr lang="sv-SE" dirty="0"/>
              <a:t>Representanter för chefer, fackliga organisationer och studenter</a:t>
            </a:r>
          </a:p>
          <a:p>
            <a:pPr marL="342900" indent="-342900">
              <a:buFont typeface="Arial" panose="020B0604020202020204" pitchFamily="34" charset="0"/>
              <a:buChar char="•"/>
            </a:pPr>
            <a:r>
              <a:rPr lang="sv-SE" b="1" dirty="0"/>
              <a:t>Lika villkorshandläggare </a:t>
            </a:r>
            <a:r>
              <a:rPr lang="sv-SE" dirty="0"/>
              <a:t>stöd till organisationen, samordnar utveckling och uppföljning samt handlägger ärenden</a:t>
            </a:r>
          </a:p>
          <a:p>
            <a:pPr marL="342900" indent="-342900">
              <a:buFont typeface="Arial" panose="020B0604020202020204" pitchFamily="34" charset="0"/>
              <a:buChar char="•"/>
            </a:pPr>
            <a:r>
              <a:rPr lang="sv-SE" b="1" dirty="0"/>
              <a:t>Chef</a:t>
            </a:r>
            <a:r>
              <a:rPr lang="sv-SE" dirty="0"/>
              <a:t> ansvarig i verksamheten</a:t>
            </a:r>
          </a:p>
          <a:p>
            <a:pPr marL="342900" indent="-342900">
              <a:buFont typeface="Arial" panose="020B0604020202020204" pitchFamily="34" charset="0"/>
              <a:buChar char="•"/>
            </a:pPr>
            <a:r>
              <a:rPr lang="sv-SE" b="1" dirty="0"/>
              <a:t>Lika villkorsombud </a:t>
            </a:r>
            <a:r>
              <a:rPr lang="sv-SE" dirty="0"/>
              <a:t>stöd i arbetet</a:t>
            </a:r>
          </a:p>
        </p:txBody>
      </p:sp>
    </p:spTree>
    <p:extLst>
      <p:ext uri="{BB962C8B-B14F-4D97-AF65-F5344CB8AC3E}">
        <p14:creationId xmlns:p14="http://schemas.microsoft.com/office/powerpoint/2010/main" val="1487812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3" name="Bildobjekt 2"/>
          <p:cNvPicPr>
            <a:picLocks noChangeAspect="1"/>
          </p:cNvPicPr>
          <p:nvPr/>
        </p:nvPicPr>
        <p:blipFill>
          <a:blip r:embed="rId2"/>
          <a:stretch>
            <a:fillRect/>
          </a:stretch>
        </p:blipFill>
        <p:spPr>
          <a:xfrm>
            <a:off x="1957387" y="1581150"/>
            <a:ext cx="5229225" cy="3695700"/>
          </a:xfrm>
          <a:prstGeom prst="rect">
            <a:avLst/>
          </a:prstGeom>
        </p:spPr>
      </p:pic>
    </p:spTree>
    <p:extLst>
      <p:ext uri="{BB962C8B-B14F-4D97-AF65-F5344CB8AC3E}">
        <p14:creationId xmlns:p14="http://schemas.microsoft.com/office/powerpoint/2010/main" val="984081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YdrTGK4P6lI"/>
          <p:cNvPicPr>
            <a:picLocks noRot="1" noChangeAspect="1"/>
          </p:cNvPicPr>
          <p:nvPr>
            <a:videoFile r:link="rId1"/>
          </p:nvPr>
        </p:nvPicPr>
        <p:blipFill>
          <a:blip r:embed="rId3"/>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1096291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9057" y="1584985"/>
            <a:ext cx="7912894" cy="652145"/>
          </a:xfrm>
        </p:spPr>
        <p:txBody>
          <a:bodyPr/>
          <a:lstStyle/>
          <a:p>
            <a:r>
              <a:rPr lang="sv-SE" b="0" dirty="0"/>
              <a:t>Under ytan på jobbet</a:t>
            </a:r>
            <a:br>
              <a:rPr lang="sv-SE" b="0" dirty="0"/>
            </a:br>
            <a:endParaRPr lang="sv-SE" dirty="0"/>
          </a:p>
        </p:txBody>
      </p:sp>
      <p:sp>
        <p:nvSpPr>
          <p:cNvPr id="3" name="Platshållare för innehåll 2"/>
          <p:cNvSpPr>
            <a:spLocks noGrp="1"/>
          </p:cNvSpPr>
          <p:nvPr>
            <p:ph idx="1"/>
          </p:nvPr>
        </p:nvSpPr>
        <p:spPr/>
        <p:txBody>
          <a:bodyPr/>
          <a:lstStyle/>
          <a:p>
            <a:r>
              <a:rPr lang="sv-SE" dirty="0"/>
              <a:t>Diskriminering kan vara uppenbart och synligt men det kan också vara sådant som förekommer under ytan. </a:t>
            </a:r>
            <a:endParaRPr lang="sv-SE" dirty="0" smtClean="0"/>
          </a:p>
          <a:p>
            <a:r>
              <a:rPr lang="sv-SE" dirty="0" smtClean="0"/>
              <a:t>Vet </a:t>
            </a:r>
            <a:r>
              <a:rPr lang="sv-SE" dirty="0"/>
              <a:t>du hur det är på din arbetsplats? </a:t>
            </a:r>
            <a:endParaRPr lang="sv-SE" dirty="0" smtClean="0"/>
          </a:p>
          <a:p>
            <a:r>
              <a:rPr lang="sv-SE" dirty="0" smtClean="0"/>
              <a:t>För </a:t>
            </a:r>
            <a:r>
              <a:rPr lang="sv-SE" dirty="0"/>
              <a:t>att motverka diskriminering och främja lika rättigheter och möjligheter är arbetsgivare skyldiga att arbeta med aktiva åtgärder. Det handlar om att aktivt skapa och stärka förutsättningar för att alla individer på arbetsplatsen ska ha tillgång till lika rättigheter och möjligheter. Det handlar om att värna om kompetensen inom verksamheten. </a:t>
            </a:r>
            <a:endParaRPr lang="sv-SE" dirty="0" smtClean="0"/>
          </a:p>
          <a:p>
            <a:pPr marL="0" indent="0">
              <a:buNone/>
            </a:pPr>
            <a:r>
              <a:rPr lang="sv-SE" sz="1400" dirty="0" smtClean="0"/>
              <a:t>					Diskrimineringsombudsmannen </a:t>
            </a:r>
            <a:r>
              <a:rPr lang="sv-SE" sz="1400" dirty="0"/>
              <a:t>DO</a:t>
            </a:r>
          </a:p>
          <a:p>
            <a:endParaRPr lang="sv-SE" dirty="0"/>
          </a:p>
        </p:txBody>
      </p:sp>
    </p:spTree>
    <p:extLst>
      <p:ext uri="{BB962C8B-B14F-4D97-AF65-F5344CB8AC3E}">
        <p14:creationId xmlns:p14="http://schemas.microsoft.com/office/powerpoint/2010/main" val="3578532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smtClean="0"/>
              <a:t>Vilka vägar finns för att uppmärksamma och anmäla?</a:t>
            </a:r>
            <a:endParaRPr lang="da-DK" dirty="0"/>
          </a:p>
        </p:txBody>
      </p:sp>
      <p:sp>
        <p:nvSpPr>
          <p:cNvPr id="4" name="Platshållare för innehåll 3"/>
          <p:cNvSpPr>
            <a:spLocks noGrp="1"/>
          </p:cNvSpPr>
          <p:nvPr>
            <p:ph idx="1"/>
          </p:nvPr>
        </p:nvSpPr>
        <p:spPr>
          <a:xfrm>
            <a:off x="926466" y="2192946"/>
            <a:ext cx="6329261" cy="3836963"/>
          </a:xfrm>
        </p:spPr>
        <p:txBody>
          <a:bodyPr/>
          <a:lstStyle/>
          <a:p>
            <a:pPr>
              <a:buClrTx/>
            </a:pPr>
            <a:r>
              <a:rPr lang="sv-SE" dirty="0"/>
              <a:t>N</a:t>
            </a:r>
            <a:r>
              <a:rPr lang="sv-SE" dirty="0" smtClean="0"/>
              <a:t>ärmaste chef</a:t>
            </a:r>
          </a:p>
          <a:p>
            <a:pPr>
              <a:buClrTx/>
            </a:pPr>
            <a:r>
              <a:rPr lang="sv-SE" dirty="0" smtClean="0"/>
              <a:t>Lika villkorshandläggare</a:t>
            </a:r>
          </a:p>
          <a:p>
            <a:pPr>
              <a:buClrTx/>
            </a:pPr>
            <a:r>
              <a:rPr lang="sv-SE" dirty="0" smtClean="0"/>
              <a:t>Lika villkorsombud</a:t>
            </a:r>
          </a:p>
          <a:p>
            <a:pPr>
              <a:buClrTx/>
            </a:pPr>
            <a:r>
              <a:rPr lang="sv-SE" dirty="0" smtClean="0"/>
              <a:t>Fackförbund</a:t>
            </a:r>
          </a:p>
          <a:p>
            <a:pPr>
              <a:buClrTx/>
            </a:pPr>
            <a:r>
              <a:rPr lang="sv-SE" dirty="0" smtClean="0"/>
              <a:t>Skyddsombud</a:t>
            </a:r>
          </a:p>
          <a:p>
            <a:pPr>
              <a:buClrTx/>
            </a:pPr>
            <a:r>
              <a:rPr lang="sv-SE" dirty="0" smtClean="0"/>
              <a:t>Diskrimineringsombudsmannen</a:t>
            </a:r>
          </a:p>
          <a:p>
            <a:endParaRPr lang="sv-SE" dirty="0" smtClean="0"/>
          </a:p>
          <a:p>
            <a:endParaRPr lang="sv-SE" dirty="0" smtClean="0"/>
          </a:p>
          <a:p>
            <a:endParaRPr lang="sv-SE" dirty="0"/>
          </a:p>
        </p:txBody>
      </p:sp>
      <p:pic>
        <p:nvPicPr>
          <p:cNvPr id="6" name="Bildobjekt 5" descr="Vector Illustration Of Winding..."/>
          <p:cNvPicPr>
            <a:picLocks noChangeAspect="1"/>
          </p:cNvPicPr>
          <p:nvPr/>
        </p:nvPicPr>
        <p:blipFill rotWithShape="1">
          <a:blip r:embed="rId2" cstate="print">
            <a:extLst>
              <a:ext uri="{28A0092B-C50C-407E-A947-70E740481C1C}">
                <a14:useLocalDpi xmlns:a14="http://schemas.microsoft.com/office/drawing/2010/main" val="0"/>
              </a:ext>
            </a:extLst>
          </a:blip>
          <a:srcRect r="7878"/>
          <a:stretch/>
        </p:blipFill>
        <p:spPr>
          <a:xfrm>
            <a:off x="5769683" y="5036633"/>
            <a:ext cx="1307624" cy="1274957"/>
          </a:xfrm>
          <a:prstGeom prst="rect">
            <a:avLst/>
          </a:prstGeom>
        </p:spPr>
      </p:pic>
    </p:spTree>
    <p:extLst>
      <p:ext uri="{BB962C8B-B14F-4D97-AF65-F5344CB8AC3E}">
        <p14:creationId xmlns:p14="http://schemas.microsoft.com/office/powerpoint/2010/main" val="3478018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56464C4E-17A2-43EA-BA04-745F16BC26A9}" vid="{FF1E9FAE-05A0-463C-B44B-335BE71170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1402</TotalTime>
  <Words>343</Words>
  <Application>Microsoft Office PowerPoint</Application>
  <PresentationFormat>Bildspel på skärmen (4:3)</PresentationFormat>
  <Paragraphs>76</Paragraphs>
  <Slides>15</Slides>
  <Notes>0</Notes>
  <HiddenSlides>0</HiddenSlides>
  <MMClips>1</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15</vt:i4>
      </vt:variant>
    </vt:vector>
  </HeadingPairs>
  <TitlesOfParts>
    <vt:vector size="18" baseType="lpstr">
      <vt:lpstr>Arial</vt:lpstr>
      <vt:lpstr>Calibri</vt:lpstr>
      <vt:lpstr>Office-tema</vt:lpstr>
      <vt:lpstr>Lika villkor </vt:lpstr>
      <vt:lpstr>Några punkter</vt:lpstr>
      <vt:lpstr>Alla ska känna sig motiverade och välkomna att arbeta och studera vid Mittuniversitetet  </vt:lpstr>
      <vt:lpstr>Diskrimineringslagens sju diskrimineringsgrunder:  </vt:lpstr>
      <vt:lpstr>Ansvar och roller för lika villkorsarbetet</vt:lpstr>
      <vt:lpstr>PowerPoint-presentation</vt:lpstr>
      <vt:lpstr>PowerPoint-presentation</vt:lpstr>
      <vt:lpstr>Under ytan på jobbet </vt:lpstr>
      <vt:lpstr>Vilka vägar finns för att uppmärksamma och anmäla?</vt:lpstr>
      <vt:lpstr>PowerPoint-presentation</vt:lpstr>
      <vt:lpstr>PowerPoint-presentation</vt:lpstr>
      <vt:lpstr>Exempel på normer kan vara: </vt:lpstr>
      <vt:lpstr>PowerPoint-presentation</vt:lpstr>
      <vt:lpstr>PowerPoint-presentation</vt:lpstr>
      <vt:lpstr>Tack för mig  </vt:lpstr>
    </vt:vector>
  </TitlesOfParts>
  <Company>Mittuniversitetet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Lika villkor</dc:title>
  <dc:creator>Helin Johansson Preschilla</dc:creator>
  <cp:lastModifiedBy>Helin Johansson Preschilla</cp:lastModifiedBy>
  <cp:revision>27</cp:revision>
  <cp:lastPrinted>2018-05-31T07:57:56Z</cp:lastPrinted>
  <dcterms:created xsi:type="dcterms:W3CDTF">2018-05-29T06:49:03Z</dcterms:created>
  <dcterms:modified xsi:type="dcterms:W3CDTF">2018-05-31T09:30:44Z</dcterms:modified>
</cp:coreProperties>
</file>