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70" r:id="rId3"/>
    <p:sldId id="374" r:id="rId4"/>
    <p:sldId id="291" r:id="rId5"/>
    <p:sldId id="330" r:id="rId6"/>
    <p:sldId id="371" r:id="rId7"/>
    <p:sldId id="382" r:id="rId8"/>
    <p:sldId id="380" r:id="rId9"/>
    <p:sldId id="334" r:id="rId10"/>
    <p:sldId id="335" r:id="rId11"/>
    <p:sldId id="338" r:id="rId12"/>
    <p:sldId id="339" r:id="rId13"/>
    <p:sldId id="340" r:id="rId14"/>
    <p:sldId id="373" r:id="rId15"/>
    <p:sldId id="342" r:id="rId16"/>
    <p:sldId id="343" r:id="rId17"/>
    <p:sldId id="381" r:id="rId18"/>
    <p:sldId id="348" r:id="rId19"/>
    <p:sldId id="349" r:id="rId20"/>
    <p:sldId id="350" r:id="rId21"/>
    <p:sldId id="352" r:id="rId22"/>
    <p:sldId id="353" r:id="rId23"/>
    <p:sldId id="354" r:id="rId24"/>
    <p:sldId id="355" r:id="rId25"/>
    <p:sldId id="356" r:id="rId26"/>
    <p:sldId id="357" r:id="rId27"/>
    <p:sldId id="360" r:id="rId28"/>
    <p:sldId id="377" r:id="rId29"/>
    <p:sldId id="378" r:id="rId30"/>
    <p:sldId id="379" r:id="rId31"/>
    <p:sldId id="367" r:id="rId32"/>
    <p:sldId id="329"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D6"/>
    <a:srgbClr val="DF3C06"/>
    <a:srgbClr val="0D76BD"/>
    <a:srgbClr val="11619B"/>
    <a:srgbClr val="0745AB"/>
    <a:srgbClr val="E7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74055" autoAdjust="0"/>
  </p:normalViewPr>
  <p:slideViewPr>
    <p:cSldViewPr snapToGrid="0">
      <p:cViewPr varScale="1">
        <p:scale>
          <a:sx n="76" d="100"/>
          <a:sy n="76" d="100"/>
        </p:scale>
        <p:origin x="1306" y="53"/>
      </p:cViewPr>
      <p:guideLst>
        <p:guide orient="horz" pos="2160"/>
        <p:guide pos="2880"/>
      </p:guideLst>
    </p:cSldViewPr>
  </p:slideViewPr>
  <p:notesTextViewPr>
    <p:cViewPr>
      <p:scale>
        <a:sx n="1" d="1"/>
        <a:sy n="1" d="1"/>
      </p:scale>
      <p:origin x="0" y="0"/>
    </p:cViewPr>
  </p:notesTextViewPr>
  <p:notesViewPr>
    <p:cSldViewPr snapToGrid="0">
      <p:cViewPr varScale="1">
        <p:scale>
          <a:sx n="137" d="100"/>
          <a:sy n="137" d="100"/>
        </p:scale>
        <p:origin x="-19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2.xml.rels><?xml version="1.0" encoding="UTF-8" standalone="yes"?>
<Relationships xmlns="http://schemas.openxmlformats.org/package/2006/relationships"><Relationship Id="rId3" Type="http://schemas.openxmlformats.org/officeDocument/2006/relationships/oleObject" Target="Bok12"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Blad1!$B$1</c:f>
              <c:strCache>
                <c:ptCount val="1"/>
                <c:pt idx="0">
                  <c:v>Antal HST</c:v>
                </c:pt>
              </c:strCache>
            </c:strRef>
          </c:tx>
          <c:invertIfNegative val="0"/>
          <c:dPt>
            <c:idx val="13"/>
            <c:invertIfNegative val="0"/>
            <c:bubble3D val="0"/>
            <c:spPr/>
            <c:extLst>
              <c:ext xmlns:c16="http://schemas.microsoft.com/office/drawing/2014/chart" uri="{C3380CC4-5D6E-409C-BE32-E72D297353CC}">
                <c16:uniqueId val="{00000001-0D65-C94F-B3F5-F52602B98F6A}"/>
              </c:ext>
            </c:extLst>
          </c:dPt>
          <c:dPt>
            <c:idx val="14"/>
            <c:invertIfNegative val="0"/>
            <c:bubble3D val="0"/>
            <c:spPr/>
            <c:extLst>
              <c:ext xmlns:c16="http://schemas.microsoft.com/office/drawing/2014/chart" uri="{C3380CC4-5D6E-409C-BE32-E72D297353CC}">
                <c16:uniqueId val="{00000003-0D65-C94F-B3F5-F52602B98F6A}"/>
              </c:ext>
            </c:extLst>
          </c:dPt>
          <c:dPt>
            <c:idx val="15"/>
            <c:invertIfNegative val="0"/>
            <c:bubble3D val="0"/>
            <c:spPr>
              <a:solidFill>
                <a:schemeClr val="accent1"/>
              </a:solidFill>
            </c:spPr>
            <c:extLst>
              <c:ext xmlns:c16="http://schemas.microsoft.com/office/drawing/2014/chart" uri="{C3380CC4-5D6E-409C-BE32-E72D297353CC}">
                <c16:uniqueId val="{00000005-0D65-C94F-B3F5-F52602B98F6A}"/>
              </c:ext>
            </c:extLst>
          </c:dPt>
          <c:dPt>
            <c:idx val="16"/>
            <c:invertIfNegative val="0"/>
            <c:bubble3D val="0"/>
            <c:spPr>
              <a:solidFill>
                <a:srgbClr val="00BFD6"/>
              </a:solidFill>
            </c:spPr>
            <c:extLst>
              <c:ext xmlns:c16="http://schemas.microsoft.com/office/drawing/2014/chart" uri="{C3380CC4-5D6E-409C-BE32-E72D297353CC}">
                <c16:uniqueId val="{00000007-0D65-C94F-B3F5-F52602B98F6A}"/>
              </c:ext>
            </c:extLst>
          </c:dPt>
          <c:dPt>
            <c:idx val="17"/>
            <c:invertIfNegative val="0"/>
            <c:bubble3D val="0"/>
            <c:spPr>
              <a:solidFill>
                <a:srgbClr val="00BFD6"/>
              </a:solidFill>
            </c:spPr>
            <c:extLst>
              <c:ext xmlns:c16="http://schemas.microsoft.com/office/drawing/2014/chart" uri="{C3380CC4-5D6E-409C-BE32-E72D297353CC}">
                <c16:uniqueId val="{00000009-0D65-C94F-B3F5-F52602B98F6A}"/>
              </c:ext>
            </c:extLst>
          </c:dPt>
          <c:cat>
            <c:numRef>
              <c:f>Blad1!$A$2:$A$19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Blad1!$B$2:$B$19</c:f>
              <c:numCache>
                <c:formatCode>General</c:formatCode>
                <c:ptCount val="18"/>
                <c:pt idx="0">
                  <c:v>8300</c:v>
                </c:pt>
                <c:pt idx="1">
                  <c:v>8124</c:v>
                </c:pt>
                <c:pt idx="2">
                  <c:v>8170</c:v>
                </c:pt>
                <c:pt idx="3">
                  <c:v>8231</c:v>
                </c:pt>
                <c:pt idx="4">
                  <c:v>7520</c:v>
                </c:pt>
                <c:pt idx="5">
                  <c:v>6950</c:v>
                </c:pt>
                <c:pt idx="6">
                  <c:v>6668</c:v>
                </c:pt>
                <c:pt idx="7">
                  <c:v>7831</c:v>
                </c:pt>
                <c:pt idx="8">
                  <c:v>9367</c:v>
                </c:pt>
                <c:pt idx="9">
                  <c:v>8494</c:v>
                </c:pt>
                <c:pt idx="10">
                  <c:v>7742</c:v>
                </c:pt>
                <c:pt idx="11">
                  <c:v>7082</c:v>
                </c:pt>
                <c:pt idx="12">
                  <c:v>6886</c:v>
                </c:pt>
                <c:pt idx="13">
                  <c:v>6985</c:v>
                </c:pt>
                <c:pt idx="14">
                  <c:v>6968</c:v>
                </c:pt>
                <c:pt idx="15">
                  <c:v>6594</c:v>
                </c:pt>
                <c:pt idx="16">
                  <c:v>6711</c:v>
                </c:pt>
                <c:pt idx="17">
                  <c:v>6633</c:v>
                </c:pt>
              </c:numCache>
            </c:numRef>
          </c:val>
          <c:extLst>
            <c:ext xmlns:c16="http://schemas.microsoft.com/office/drawing/2014/chart" uri="{C3380CC4-5D6E-409C-BE32-E72D297353CC}">
              <c16:uniqueId val="{0000000A-0D65-C94F-B3F5-F52602B98F6A}"/>
            </c:ext>
          </c:extLst>
        </c:ser>
        <c:ser>
          <c:idx val="1"/>
          <c:order val="1"/>
          <c:tx>
            <c:strRef>
              <c:f>Blad1!$C$1</c:f>
              <c:strCache>
                <c:ptCount val="1"/>
                <c:pt idx="0">
                  <c:v>Serie 2</c:v>
                </c:pt>
              </c:strCache>
            </c:strRef>
          </c:tx>
          <c:invertIfNegative val="0"/>
          <c:cat>
            <c:numRef>
              <c:f>Blad1!$A$2:$A$19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Blad1!$C$2:$C$19</c:f>
              <c:numCache>
                <c:formatCode>General</c:formatCode>
                <c:ptCount val="18"/>
                <c:pt idx="0">
                  <c:v>1.8</c:v>
                </c:pt>
                <c:pt idx="1">
                  <c:v>2.8</c:v>
                </c:pt>
              </c:numCache>
            </c:numRef>
          </c:val>
          <c:extLst>
            <c:ext xmlns:c16="http://schemas.microsoft.com/office/drawing/2014/chart" uri="{C3380CC4-5D6E-409C-BE32-E72D297353CC}">
              <c16:uniqueId val="{0000000B-0D65-C94F-B3F5-F52602B98F6A}"/>
            </c:ext>
          </c:extLst>
        </c:ser>
        <c:ser>
          <c:idx val="2"/>
          <c:order val="2"/>
          <c:tx>
            <c:strRef>
              <c:f>Blad1!$D$1</c:f>
              <c:strCache>
                <c:ptCount val="1"/>
                <c:pt idx="0">
                  <c:v>Serie 3</c:v>
                </c:pt>
              </c:strCache>
            </c:strRef>
          </c:tx>
          <c:invertIfNegative val="0"/>
          <c:cat>
            <c:numRef>
              <c:f>Blad1!$A$2:$A$19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Blad1!$D$2:$D$19</c:f>
              <c:numCache>
                <c:formatCode>General</c:formatCode>
                <c:ptCount val="18"/>
                <c:pt idx="0">
                  <c:v>3</c:v>
                </c:pt>
                <c:pt idx="1">
                  <c:v>5</c:v>
                </c:pt>
              </c:numCache>
            </c:numRef>
          </c:val>
          <c:extLst>
            <c:ext xmlns:c16="http://schemas.microsoft.com/office/drawing/2014/chart" uri="{C3380CC4-5D6E-409C-BE32-E72D297353CC}">
              <c16:uniqueId val="{0000000C-0D65-C94F-B3F5-F52602B98F6A}"/>
            </c:ext>
          </c:extLst>
        </c:ser>
        <c:dLbls>
          <c:showLegendKey val="0"/>
          <c:showVal val="0"/>
          <c:showCatName val="0"/>
          <c:showSerName val="0"/>
          <c:showPercent val="0"/>
          <c:showBubbleSize val="0"/>
        </c:dLbls>
        <c:gapWidth val="150"/>
        <c:overlap val="100"/>
        <c:axId val="2138834696"/>
        <c:axId val="2144310040"/>
      </c:barChart>
      <c:catAx>
        <c:axId val="2138834696"/>
        <c:scaling>
          <c:orientation val="minMax"/>
        </c:scaling>
        <c:delete val="0"/>
        <c:axPos val="b"/>
        <c:numFmt formatCode="General" sourceLinked="1"/>
        <c:majorTickMark val="out"/>
        <c:minorTickMark val="none"/>
        <c:tickLblPos val="nextTo"/>
        <c:crossAx val="2144310040"/>
        <c:crosses val="autoZero"/>
        <c:auto val="1"/>
        <c:lblAlgn val="ctr"/>
        <c:lblOffset val="100"/>
        <c:noMultiLvlLbl val="0"/>
      </c:catAx>
      <c:valAx>
        <c:axId val="2144310040"/>
        <c:scaling>
          <c:orientation val="minMax"/>
        </c:scaling>
        <c:delete val="0"/>
        <c:axPos val="l"/>
        <c:majorGridlines/>
        <c:numFmt formatCode="General" sourceLinked="1"/>
        <c:majorTickMark val="out"/>
        <c:minorTickMark val="none"/>
        <c:tickLblPos val="nextTo"/>
        <c:crossAx val="21388346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1"/>
          <c:order val="0"/>
          <c:tx>
            <c:strRef>
              <c:f>'[Diagram i Microsoft PowerPoint]Blad1'!$B$228</c:f>
              <c:strCache>
                <c:ptCount val="1"/>
                <c:pt idx="0">
                  <c:v>VT</c:v>
                </c:pt>
              </c:strCache>
            </c:strRef>
          </c:tx>
          <c:spPr>
            <a:solidFill>
              <a:schemeClr val="accent1">
                <a:shade val="86000"/>
              </a:schemeClr>
            </a:solidFill>
            <a:ln>
              <a:noFill/>
            </a:ln>
            <a:effectLst/>
          </c:spPr>
          <c:invertIfNegative val="0"/>
          <c:cat>
            <c:numRef>
              <c:f>[1]Blad1!$A$229:$A$235</c:f>
              <c:numCache>
                <c:formatCode>General</c:formatCode>
                <c:ptCount val="7"/>
                <c:pt idx="0">
                  <c:v>2011</c:v>
                </c:pt>
                <c:pt idx="1">
                  <c:v>2012</c:v>
                </c:pt>
                <c:pt idx="2">
                  <c:v>2013</c:v>
                </c:pt>
                <c:pt idx="3">
                  <c:v>2014</c:v>
                </c:pt>
                <c:pt idx="4">
                  <c:v>2015</c:v>
                </c:pt>
                <c:pt idx="5">
                  <c:v>2016</c:v>
                </c:pt>
                <c:pt idx="6">
                  <c:v>2017</c:v>
                </c:pt>
              </c:numCache>
            </c:numRef>
          </c:cat>
          <c:val>
            <c:numRef>
              <c:f>[1]Blad1!$B$229:$B$235</c:f>
              <c:numCache>
                <c:formatCode>General</c:formatCode>
                <c:ptCount val="7"/>
                <c:pt idx="0">
                  <c:v>4721</c:v>
                </c:pt>
                <c:pt idx="1">
                  <c:v>4707</c:v>
                </c:pt>
                <c:pt idx="2">
                  <c:v>5200</c:v>
                </c:pt>
                <c:pt idx="3">
                  <c:v>6179</c:v>
                </c:pt>
                <c:pt idx="4">
                  <c:v>4175</c:v>
                </c:pt>
                <c:pt idx="5">
                  <c:v>5311</c:v>
                </c:pt>
                <c:pt idx="6">
                  <c:v>5093</c:v>
                </c:pt>
              </c:numCache>
            </c:numRef>
          </c:val>
          <c:extLst>
            <c:ext xmlns:c16="http://schemas.microsoft.com/office/drawing/2014/chart" uri="{C3380CC4-5D6E-409C-BE32-E72D297353CC}">
              <c16:uniqueId val="{00000000-D941-5F4F-9ED2-621A89B6DEF4}"/>
            </c:ext>
          </c:extLst>
        </c:ser>
        <c:ser>
          <c:idx val="2"/>
          <c:order val="1"/>
          <c:tx>
            <c:strRef>
              <c:f>'[Diagram i Microsoft PowerPoint]Blad1'!$C$228</c:f>
              <c:strCache>
                <c:ptCount val="1"/>
                <c:pt idx="0">
                  <c:v>HT</c:v>
                </c:pt>
              </c:strCache>
            </c:strRef>
          </c:tx>
          <c:spPr>
            <a:solidFill>
              <a:schemeClr val="accent1">
                <a:tint val="86000"/>
              </a:schemeClr>
            </a:solidFill>
            <a:ln>
              <a:noFill/>
            </a:ln>
            <a:effectLst/>
          </c:spPr>
          <c:invertIfNegative val="0"/>
          <c:cat>
            <c:numRef>
              <c:f>[1]Blad1!$A$229:$A$235</c:f>
              <c:numCache>
                <c:formatCode>General</c:formatCode>
                <c:ptCount val="7"/>
                <c:pt idx="0">
                  <c:v>2011</c:v>
                </c:pt>
                <c:pt idx="1">
                  <c:v>2012</c:v>
                </c:pt>
                <c:pt idx="2">
                  <c:v>2013</c:v>
                </c:pt>
                <c:pt idx="3">
                  <c:v>2014</c:v>
                </c:pt>
                <c:pt idx="4">
                  <c:v>2015</c:v>
                </c:pt>
                <c:pt idx="5">
                  <c:v>2016</c:v>
                </c:pt>
                <c:pt idx="6">
                  <c:v>2017</c:v>
                </c:pt>
              </c:numCache>
            </c:numRef>
          </c:cat>
          <c:val>
            <c:numRef>
              <c:f>[1]Blad1!$C$229:$C$235</c:f>
              <c:numCache>
                <c:formatCode>General</c:formatCode>
                <c:ptCount val="7"/>
                <c:pt idx="0">
                  <c:v>9207</c:v>
                </c:pt>
                <c:pt idx="1">
                  <c:v>9103</c:v>
                </c:pt>
                <c:pt idx="2">
                  <c:v>10952</c:v>
                </c:pt>
                <c:pt idx="3">
                  <c:v>9296</c:v>
                </c:pt>
                <c:pt idx="4">
                  <c:v>10482</c:v>
                </c:pt>
                <c:pt idx="5">
                  <c:v>9991</c:v>
                </c:pt>
                <c:pt idx="6">
                  <c:v>9739</c:v>
                </c:pt>
              </c:numCache>
            </c:numRef>
          </c:val>
          <c:extLst>
            <c:ext xmlns:c16="http://schemas.microsoft.com/office/drawing/2014/chart" uri="{C3380CC4-5D6E-409C-BE32-E72D297353CC}">
              <c16:uniqueId val="{00000001-D941-5F4F-9ED2-621A89B6DEF4}"/>
            </c:ext>
          </c:extLst>
        </c:ser>
        <c:ser>
          <c:idx val="3"/>
          <c:order val="2"/>
          <c:tx>
            <c:strRef>
              <c:f>'[Diagram i Microsoft PowerPoint]Blad1'!$D$228</c:f>
              <c:strCache>
                <c:ptCount val="1"/>
                <c:pt idx="0">
                  <c:v>Sommar</c:v>
                </c:pt>
              </c:strCache>
            </c:strRef>
          </c:tx>
          <c:spPr>
            <a:solidFill>
              <a:schemeClr val="accent1">
                <a:tint val="58000"/>
              </a:schemeClr>
            </a:solidFill>
            <a:ln>
              <a:noFill/>
            </a:ln>
            <a:effectLst/>
          </c:spPr>
          <c:invertIfNegative val="0"/>
          <c:cat>
            <c:numRef>
              <c:f>[1]Blad1!$A$229:$A$235</c:f>
              <c:numCache>
                <c:formatCode>General</c:formatCode>
                <c:ptCount val="7"/>
                <c:pt idx="0">
                  <c:v>2011</c:v>
                </c:pt>
                <c:pt idx="1">
                  <c:v>2012</c:v>
                </c:pt>
                <c:pt idx="2">
                  <c:v>2013</c:v>
                </c:pt>
                <c:pt idx="3">
                  <c:v>2014</c:v>
                </c:pt>
                <c:pt idx="4">
                  <c:v>2015</c:v>
                </c:pt>
                <c:pt idx="5">
                  <c:v>2016</c:v>
                </c:pt>
                <c:pt idx="6">
                  <c:v>2017</c:v>
                </c:pt>
              </c:numCache>
            </c:numRef>
          </c:cat>
          <c:val>
            <c:numRef>
              <c:f>[1]Blad1!$D$229:$D$235</c:f>
              <c:numCache>
                <c:formatCode>General</c:formatCode>
                <c:ptCount val="7"/>
                <c:pt idx="0">
                  <c:v>7545</c:v>
                </c:pt>
                <c:pt idx="1">
                  <c:v>7032</c:v>
                </c:pt>
                <c:pt idx="2">
                  <c:v>10283</c:v>
                </c:pt>
                <c:pt idx="3">
                  <c:v>8078</c:v>
                </c:pt>
                <c:pt idx="4">
                  <c:v>10216</c:v>
                </c:pt>
                <c:pt idx="5">
                  <c:v>7686</c:v>
                </c:pt>
                <c:pt idx="6">
                  <c:v>7492</c:v>
                </c:pt>
              </c:numCache>
            </c:numRef>
          </c:val>
          <c:extLst>
            <c:ext xmlns:c16="http://schemas.microsoft.com/office/drawing/2014/chart" uri="{C3380CC4-5D6E-409C-BE32-E72D297353CC}">
              <c16:uniqueId val="{00000002-D941-5F4F-9ED2-621A89B6DEF4}"/>
            </c:ext>
          </c:extLst>
        </c:ser>
        <c:dLbls>
          <c:showLegendKey val="0"/>
          <c:showVal val="0"/>
          <c:showCatName val="0"/>
          <c:showSerName val="0"/>
          <c:showPercent val="0"/>
          <c:showBubbleSize val="0"/>
        </c:dLbls>
        <c:gapWidth val="150"/>
        <c:axId val="2113154216"/>
        <c:axId val="2113053608"/>
      </c:barChart>
      <c:catAx>
        <c:axId val="211315421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2113053608"/>
        <c:crosses val="autoZero"/>
        <c:auto val="1"/>
        <c:lblAlgn val="ctr"/>
        <c:lblOffset val="100"/>
        <c:noMultiLvlLbl val="0"/>
      </c:catAx>
      <c:valAx>
        <c:axId val="2113053608"/>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2113154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w="6350" cap="flat" cmpd="sng" algn="ctr">
      <a:noFill/>
      <a:prstDash val="solid"/>
      <a:miter lim="800000"/>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922521919171"/>
          <c:y val="3.3748448669185402E-2"/>
          <c:w val="0.85267033092254796"/>
          <c:h val="0.74843704081136397"/>
        </c:manualLayout>
      </c:layout>
      <c:lineChart>
        <c:grouping val="standard"/>
        <c:varyColors val="0"/>
        <c:ser>
          <c:idx val="0"/>
          <c:order val="0"/>
          <c:tx>
            <c:strRef>
              <c:f>Blad1!#REF!</c:f>
              <c:strCache>
                <c:ptCount val="1"/>
                <c:pt idx="0">
                  <c:v>#REF!</c:v>
                </c:pt>
              </c:strCache>
            </c:strRef>
          </c:tx>
          <c:marker>
            <c:symbol val="none"/>
          </c:marker>
          <c:dLbls>
            <c:delete val="1"/>
          </c:dLbls>
          <c:cat>
            <c:numRef>
              <c:f>Blad1!$A$2:$A$14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Blad1!#REF!</c:f>
              <c:numCache>
                <c:formatCode>General</c:formatCode>
                <c:ptCount val="1"/>
                <c:pt idx="0">
                  <c:v>1</c:v>
                </c:pt>
              </c:numCache>
            </c:numRef>
          </c:val>
          <c:smooth val="0"/>
          <c:extLst>
            <c:ext xmlns:c16="http://schemas.microsoft.com/office/drawing/2014/chart" uri="{C3380CC4-5D6E-409C-BE32-E72D297353CC}">
              <c16:uniqueId val="{00000000-5839-CF4E-8CA3-B17FFDE5C015}"/>
            </c:ext>
          </c:extLst>
        </c:ser>
        <c:ser>
          <c:idx val="1"/>
          <c:order val="1"/>
          <c:tx>
            <c:strRef>
              <c:f>Blad1!$E$1</c:f>
              <c:strCache>
                <c:ptCount val="1"/>
                <c:pt idx="0">
                  <c:v>Professorer</c:v>
                </c:pt>
              </c:strCache>
            </c:strRef>
          </c:tx>
          <c:spPr>
            <a:ln>
              <a:solidFill>
                <a:srgbClr val="FFFF00"/>
              </a:solidFill>
            </a:ln>
          </c:spPr>
          <c:marker>
            <c:symbol val="none"/>
          </c:marker>
          <c:dLbls>
            <c:dLbl>
              <c:idx val="0"/>
              <c:layout>
                <c:manualLayout>
                  <c:x val="0"/>
                  <c:y val="3.09278350515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39-CF4E-8CA3-B17FFDE5C015}"/>
                </c:ext>
              </c:extLst>
            </c:dLbl>
            <c:dLbl>
              <c:idx val="1"/>
              <c:delete val="1"/>
              <c:extLst>
                <c:ext xmlns:c15="http://schemas.microsoft.com/office/drawing/2012/chart" uri="{CE6537A1-D6FC-4f65-9D91-7224C49458BB}"/>
                <c:ext xmlns:c16="http://schemas.microsoft.com/office/drawing/2014/chart" uri="{C3380CC4-5D6E-409C-BE32-E72D297353CC}">
                  <c16:uniqueId val="{00000002-5839-CF4E-8CA3-B17FFDE5C015}"/>
                </c:ext>
              </c:extLst>
            </c:dLbl>
            <c:dLbl>
              <c:idx val="2"/>
              <c:delete val="1"/>
              <c:extLst>
                <c:ext xmlns:c15="http://schemas.microsoft.com/office/drawing/2012/chart" uri="{CE6537A1-D6FC-4f65-9D91-7224C49458BB}"/>
                <c:ext xmlns:c16="http://schemas.microsoft.com/office/drawing/2014/chart" uri="{C3380CC4-5D6E-409C-BE32-E72D297353CC}">
                  <c16:uniqueId val="{00000003-5839-CF4E-8CA3-B17FFDE5C015}"/>
                </c:ext>
              </c:extLst>
            </c:dLbl>
            <c:dLbl>
              <c:idx val="3"/>
              <c:delete val="1"/>
              <c:extLst>
                <c:ext xmlns:c15="http://schemas.microsoft.com/office/drawing/2012/chart" uri="{CE6537A1-D6FC-4f65-9D91-7224C49458BB}"/>
                <c:ext xmlns:c16="http://schemas.microsoft.com/office/drawing/2014/chart" uri="{C3380CC4-5D6E-409C-BE32-E72D297353CC}">
                  <c16:uniqueId val="{00000004-5839-CF4E-8CA3-B17FFDE5C015}"/>
                </c:ext>
              </c:extLst>
            </c:dLbl>
            <c:dLbl>
              <c:idx val="4"/>
              <c:delete val="1"/>
              <c:extLst>
                <c:ext xmlns:c15="http://schemas.microsoft.com/office/drawing/2012/chart" uri="{CE6537A1-D6FC-4f65-9D91-7224C49458BB}"/>
                <c:ext xmlns:c16="http://schemas.microsoft.com/office/drawing/2014/chart" uri="{C3380CC4-5D6E-409C-BE32-E72D297353CC}">
                  <c16:uniqueId val="{00000005-5839-CF4E-8CA3-B17FFDE5C015}"/>
                </c:ext>
              </c:extLst>
            </c:dLbl>
            <c:dLbl>
              <c:idx val="5"/>
              <c:delete val="1"/>
              <c:extLst>
                <c:ext xmlns:c15="http://schemas.microsoft.com/office/drawing/2012/chart" uri="{CE6537A1-D6FC-4f65-9D91-7224C49458BB}"/>
                <c:ext xmlns:c16="http://schemas.microsoft.com/office/drawing/2014/chart" uri="{C3380CC4-5D6E-409C-BE32-E72D297353CC}">
                  <c16:uniqueId val="{00000006-5839-CF4E-8CA3-B17FFDE5C015}"/>
                </c:ext>
              </c:extLst>
            </c:dLbl>
            <c:dLbl>
              <c:idx val="6"/>
              <c:delete val="1"/>
              <c:extLst>
                <c:ext xmlns:c15="http://schemas.microsoft.com/office/drawing/2012/chart" uri="{CE6537A1-D6FC-4f65-9D91-7224C49458BB}"/>
                <c:ext xmlns:c16="http://schemas.microsoft.com/office/drawing/2014/chart" uri="{C3380CC4-5D6E-409C-BE32-E72D297353CC}">
                  <c16:uniqueId val="{00000007-5839-CF4E-8CA3-B17FFDE5C015}"/>
                </c:ext>
              </c:extLst>
            </c:dLbl>
            <c:dLbl>
              <c:idx val="7"/>
              <c:delete val="1"/>
              <c:extLst>
                <c:ext xmlns:c15="http://schemas.microsoft.com/office/drawing/2012/chart" uri="{CE6537A1-D6FC-4f65-9D91-7224C49458BB}"/>
                <c:ext xmlns:c16="http://schemas.microsoft.com/office/drawing/2014/chart" uri="{C3380CC4-5D6E-409C-BE32-E72D297353CC}">
                  <c16:uniqueId val="{00000008-5839-CF4E-8CA3-B17FFDE5C015}"/>
                </c:ext>
              </c:extLst>
            </c:dLbl>
            <c:dLbl>
              <c:idx val="8"/>
              <c:delete val="1"/>
              <c:extLst>
                <c:ext xmlns:c15="http://schemas.microsoft.com/office/drawing/2012/chart" uri="{CE6537A1-D6FC-4f65-9D91-7224C49458BB}"/>
                <c:ext xmlns:c16="http://schemas.microsoft.com/office/drawing/2014/chart" uri="{C3380CC4-5D6E-409C-BE32-E72D297353CC}">
                  <c16:uniqueId val="{00000009-5839-CF4E-8CA3-B17FFDE5C015}"/>
                </c:ext>
              </c:extLst>
            </c:dLbl>
            <c:dLbl>
              <c:idx val="9"/>
              <c:delete val="1"/>
              <c:extLst>
                <c:ext xmlns:c15="http://schemas.microsoft.com/office/drawing/2012/chart" uri="{CE6537A1-D6FC-4f65-9D91-7224C49458BB}"/>
                <c:ext xmlns:c16="http://schemas.microsoft.com/office/drawing/2014/chart" uri="{C3380CC4-5D6E-409C-BE32-E72D297353CC}">
                  <c16:uniqueId val="{0000000A-5839-CF4E-8CA3-B17FFDE5C015}"/>
                </c:ext>
              </c:extLst>
            </c:dLbl>
            <c:dLbl>
              <c:idx val="10"/>
              <c:delete val="1"/>
              <c:extLst>
                <c:ext xmlns:c15="http://schemas.microsoft.com/office/drawing/2012/chart" uri="{CE6537A1-D6FC-4f65-9D91-7224C49458BB}"/>
                <c:ext xmlns:c16="http://schemas.microsoft.com/office/drawing/2014/chart" uri="{C3380CC4-5D6E-409C-BE32-E72D297353CC}">
                  <c16:uniqueId val="{0000000B-5839-CF4E-8CA3-B17FFDE5C015}"/>
                </c:ext>
              </c:extLst>
            </c:dLbl>
            <c:dLbl>
              <c:idx val="11"/>
              <c:delete val="1"/>
              <c:extLst>
                <c:ext xmlns:c15="http://schemas.microsoft.com/office/drawing/2012/chart" uri="{CE6537A1-D6FC-4f65-9D91-7224C49458BB}"/>
                <c:ext xmlns:c16="http://schemas.microsoft.com/office/drawing/2014/chart" uri="{C3380CC4-5D6E-409C-BE32-E72D297353CC}">
                  <c16:uniqueId val="{0000000C-5839-CF4E-8CA3-B17FFDE5C0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Blad1!$E$2:$E$14</c:f>
              <c:numCache>
                <c:formatCode>General</c:formatCode>
                <c:ptCount val="13"/>
                <c:pt idx="0">
                  <c:v>39</c:v>
                </c:pt>
                <c:pt idx="1">
                  <c:v>46</c:v>
                </c:pt>
                <c:pt idx="2">
                  <c:v>60</c:v>
                </c:pt>
                <c:pt idx="3">
                  <c:v>66</c:v>
                </c:pt>
                <c:pt idx="4">
                  <c:v>70</c:v>
                </c:pt>
                <c:pt idx="5">
                  <c:v>80</c:v>
                </c:pt>
                <c:pt idx="6">
                  <c:v>86</c:v>
                </c:pt>
                <c:pt idx="7">
                  <c:v>93</c:v>
                </c:pt>
                <c:pt idx="8">
                  <c:v>95</c:v>
                </c:pt>
                <c:pt idx="9">
                  <c:v>90</c:v>
                </c:pt>
                <c:pt idx="10">
                  <c:v>80</c:v>
                </c:pt>
                <c:pt idx="11">
                  <c:v>86</c:v>
                </c:pt>
                <c:pt idx="12">
                  <c:v>85</c:v>
                </c:pt>
              </c:numCache>
            </c:numRef>
          </c:val>
          <c:smooth val="0"/>
          <c:extLst>
            <c:ext xmlns:c16="http://schemas.microsoft.com/office/drawing/2014/chart" uri="{C3380CC4-5D6E-409C-BE32-E72D297353CC}">
              <c16:uniqueId val="{0000000D-5839-CF4E-8CA3-B17FFDE5C015}"/>
            </c:ext>
          </c:extLst>
        </c:ser>
        <c:ser>
          <c:idx val="2"/>
          <c:order val="2"/>
          <c:tx>
            <c:strRef>
              <c:f>Blad1!$B$1</c:f>
              <c:strCache>
                <c:ptCount val="1"/>
                <c:pt idx="0">
                  <c:v>Forskarstuderande (egna)</c:v>
                </c:pt>
              </c:strCache>
            </c:strRef>
          </c:tx>
          <c:spPr>
            <a:ln>
              <a:solidFill>
                <a:schemeClr val="accent1"/>
              </a:solidFill>
            </a:ln>
          </c:spPr>
          <c:marker>
            <c:symbol val="none"/>
          </c:marker>
          <c:dLbls>
            <c:dLbl>
              <c:idx val="0"/>
              <c:layout>
                <c:manualLayout>
                  <c:x val="-4.9917917433041997E-2"/>
                  <c:y val="-1.3105177586414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39-CF4E-8CA3-B17FFDE5C015}"/>
                </c:ext>
              </c:extLst>
            </c:dLbl>
            <c:dLbl>
              <c:idx val="1"/>
              <c:delete val="1"/>
              <c:extLst>
                <c:ext xmlns:c15="http://schemas.microsoft.com/office/drawing/2012/chart" uri="{CE6537A1-D6FC-4f65-9D91-7224C49458BB}"/>
                <c:ext xmlns:c16="http://schemas.microsoft.com/office/drawing/2014/chart" uri="{C3380CC4-5D6E-409C-BE32-E72D297353CC}">
                  <c16:uniqueId val="{0000000F-5839-CF4E-8CA3-B17FFDE5C015}"/>
                </c:ext>
              </c:extLst>
            </c:dLbl>
            <c:dLbl>
              <c:idx val="2"/>
              <c:delete val="1"/>
              <c:extLst>
                <c:ext xmlns:c15="http://schemas.microsoft.com/office/drawing/2012/chart" uri="{CE6537A1-D6FC-4f65-9D91-7224C49458BB}"/>
                <c:ext xmlns:c16="http://schemas.microsoft.com/office/drawing/2014/chart" uri="{C3380CC4-5D6E-409C-BE32-E72D297353CC}">
                  <c16:uniqueId val="{00000010-5839-CF4E-8CA3-B17FFDE5C015}"/>
                </c:ext>
              </c:extLst>
            </c:dLbl>
            <c:dLbl>
              <c:idx val="3"/>
              <c:delete val="1"/>
              <c:extLst>
                <c:ext xmlns:c15="http://schemas.microsoft.com/office/drawing/2012/chart" uri="{CE6537A1-D6FC-4f65-9D91-7224C49458BB}"/>
                <c:ext xmlns:c16="http://schemas.microsoft.com/office/drawing/2014/chart" uri="{C3380CC4-5D6E-409C-BE32-E72D297353CC}">
                  <c16:uniqueId val="{00000011-5839-CF4E-8CA3-B17FFDE5C015}"/>
                </c:ext>
              </c:extLst>
            </c:dLbl>
            <c:dLbl>
              <c:idx val="4"/>
              <c:delete val="1"/>
              <c:extLst>
                <c:ext xmlns:c15="http://schemas.microsoft.com/office/drawing/2012/chart" uri="{CE6537A1-D6FC-4f65-9D91-7224C49458BB}"/>
                <c:ext xmlns:c16="http://schemas.microsoft.com/office/drawing/2014/chart" uri="{C3380CC4-5D6E-409C-BE32-E72D297353CC}">
                  <c16:uniqueId val="{00000012-5839-CF4E-8CA3-B17FFDE5C015}"/>
                </c:ext>
              </c:extLst>
            </c:dLbl>
            <c:dLbl>
              <c:idx val="5"/>
              <c:delete val="1"/>
              <c:extLst>
                <c:ext xmlns:c15="http://schemas.microsoft.com/office/drawing/2012/chart" uri="{CE6537A1-D6FC-4f65-9D91-7224C49458BB}"/>
                <c:ext xmlns:c16="http://schemas.microsoft.com/office/drawing/2014/chart" uri="{C3380CC4-5D6E-409C-BE32-E72D297353CC}">
                  <c16:uniqueId val="{00000013-5839-CF4E-8CA3-B17FFDE5C015}"/>
                </c:ext>
              </c:extLst>
            </c:dLbl>
            <c:dLbl>
              <c:idx val="6"/>
              <c:delete val="1"/>
              <c:extLst>
                <c:ext xmlns:c15="http://schemas.microsoft.com/office/drawing/2012/chart" uri="{CE6537A1-D6FC-4f65-9D91-7224C49458BB}"/>
                <c:ext xmlns:c16="http://schemas.microsoft.com/office/drawing/2014/chart" uri="{C3380CC4-5D6E-409C-BE32-E72D297353CC}">
                  <c16:uniqueId val="{00000014-5839-CF4E-8CA3-B17FFDE5C015}"/>
                </c:ext>
              </c:extLst>
            </c:dLbl>
            <c:dLbl>
              <c:idx val="7"/>
              <c:delete val="1"/>
              <c:extLst>
                <c:ext xmlns:c15="http://schemas.microsoft.com/office/drawing/2012/chart" uri="{CE6537A1-D6FC-4f65-9D91-7224C49458BB}"/>
                <c:ext xmlns:c16="http://schemas.microsoft.com/office/drawing/2014/chart" uri="{C3380CC4-5D6E-409C-BE32-E72D297353CC}">
                  <c16:uniqueId val="{00000015-5839-CF4E-8CA3-B17FFDE5C015}"/>
                </c:ext>
              </c:extLst>
            </c:dLbl>
            <c:dLbl>
              <c:idx val="8"/>
              <c:delete val="1"/>
              <c:extLst>
                <c:ext xmlns:c15="http://schemas.microsoft.com/office/drawing/2012/chart" uri="{CE6537A1-D6FC-4f65-9D91-7224C49458BB}"/>
                <c:ext xmlns:c16="http://schemas.microsoft.com/office/drawing/2014/chart" uri="{C3380CC4-5D6E-409C-BE32-E72D297353CC}">
                  <c16:uniqueId val="{00000016-5839-CF4E-8CA3-B17FFDE5C015}"/>
                </c:ext>
              </c:extLst>
            </c:dLbl>
            <c:dLbl>
              <c:idx val="9"/>
              <c:delete val="1"/>
              <c:extLst>
                <c:ext xmlns:c15="http://schemas.microsoft.com/office/drawing/2012/chart" uri="{CE6537A1-D6FC-4f65-9D91-7224C49458BB}"/>
                <c:ext xmlns:c16="http://schemas.microsoft.com/office/drawing/2014/chart" uri="{C3380CC4-5D6E-409C-BE32-E72D297353CC}">
                  <c16:uniqueId val="{00000017-5839-CF4E-8CA3-B17FFDE5C015}"/>
                </c:ext>
              </c:extLst>
            </c:dLbl>
            <c:dLbl>
              <c:idx val="10"/>
              <c:delete val="1"/>
              <c:extLst>
                <c:ext xmlns:c15="http://schemas.microsoft.com/office/drawing/2012/chart" uri="{CE6537A1-D6FC-4f65-9D91-7224C49458BB}"/>
                <c:ext xmlns:c16="http://schemas.microsoft.com/office/drawing/2014/chart" uri="{C3380CC4-5D6E-409C-BE32-E72D297353CC}">
                  <c16:uniqueId val="{00000018-5839-CF4E-8CA3-B17FFDE5C015}"/>
                </c:ext>
              </c:extLst>
            </c:dLbl>
            <c:dLbl>
              <c:idx val="11"/>
              <c:delete val="1"/>
              <c:extLst>
                <c:ext xmlns:c15="http://schemas.microsoft.com/office/drawing/2012/chart" uri="{CE6537A1-D6FC-4f65-9D91-7224C49458BB}"/>
                <c:ext xmlns:c16="http://schemas.microsoft.com/office/drawing/2014/chart" uri="{C3380CC4-5D6E-409C-BE32-E72D297353CC}">
                  <c16:uniqueId val="{00000019-5839-CF4E-8CA3-B17FFDE5C0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Blad1!$B$2:$B$14</c:f>
              <c:numCache>
                <c:formatCode>General</c:formatCode>
                <c:ptCount val="13"/>
                <c:pt idx="0">
                  <c:v>115</c:v>
                </c:pt>
                <c:pt idx="1">
                  <c:v>137</c:v>
                </c:pt>
                <c:pt idx="2">
                  <c:v>151</c:v>
                </c:pt>
                <c:pt idx="3">
                  <c:v>153</c:v>
                </c:pt>
                <c:pt idx="4">
                  <c:v>205</c:v>
                </c:pt>
                <c:pt idx="5">
                  <c:v>234</c:v>
                </c:pt>
                <c:pt idx="6">
                  <c:v>243</c:v>
                </c:pt>
                <c:pt idx="7">
                  <c:v>235</c:v>
                </c:pt>
                <c:pt idx="8">
                  <c:v>215</c:v>
                </c:pt>
                <c:pt idx="9">
                  <c:v>193</c:v>
                </c:pt>
                <c:pt idx="10">
                  <c:v>165</c:v>
                </c:pt>
                <c:pt idx="11">
                  <c:v>187</c:v>
                </c:pt>
                <c:pt idx="12">
                  <c:v>197</c:v>
                </c:pt>
              </c:numCache>
            </c:numRef>
          </c:val>
          <c:smooth val="0"/>
          <c:extLst>
            <c:ext xmlns:c16="http://schemas.microsoft.com/office/drawing/2014/chart" uri="{C3380CC4-5D6E-409C-BE32-E72D297353CC}">
              <c16:uniqueId val="{0000001A-5839-CF4E-8CA3-B17FFDE5C015}"/>
            </c:ext>
          </c:extLst>
        </c:ser>
        <c:ser>
          <c:idx val="3"/>
          <c:order val="3"/>
          <c:tx>
            <c:strRef>
              <c:f>Blad1!$C$1</c:f>
              <c:strCache>
                <c:ptCount val="1"/>
                <c:pt idx="0">
                  <c:v>Statligt forskningsanslag (mkr)</c:v>
                </c:pt>
              </c:strCache>
            </c:strRef>
          </c:tx>
          <c:marker>
            <c:symbol val="none"/>
          </c:marker>
          <c:dLbls>
            <c:dLbl>
              <c:idx val="0"/>
              <c:layout>
                <c:manualLayout>
                  <c:x val="-1.60550614626409E-2"/>
                  <c:y val="2.7186574961191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839-CF4E-8CA3-B17FFDE5C015}"/>
                </c:ext>
              </c:extLst>
            </c:dLbl>
            <c:dLbl>
              <c:idx val="1"/>
              <c:delete val="1"/>
              <c:extLst>
                <c:ext xmlns:c15="http://schemas.microsoft.com/office/drawing/2012/chart" uri="{CE6537A1-D6FC-4f65-9D91-7224C49458BB}"/>
                <c:ext xmlns:c16="http://schemas.microsoft.com/office/drawing/2014/chart" uri="{C3380CC4-5D6E-409C-BE32-E72D297353CC}">
                  <c16:uniqueId val="{0000001C-5839-CF4E-8CA3-B17FFDE5C015}"/>
                </c:ext>
              </c:extLst>
            </c:dLbl>
            <c:dLbl>
              <c:idx val="2"/>
              <c:delete val="1"/>
              <c:extLst>
                <c:ext xmlns:c15="http://schemas.microsoft.com/office/drawing/2012/chart" uri="{CE6537A1-D6FC-4f65-9D91-7224C49458BB}"/>
                <c:ext xmlns:c16="http://schemas.microsoft.com/office/drawing/2014/chart" uri="{C3380CC4-5D6E-409C-BE32-E72D297353CC}">
                  <c16:uniqueId val="{0000001D-5839-CF4E-8CA3-B17FFDE5C015}"/>
                </c:ext>
              </c:extLst>
            </c:dLbl>
            <c:dLbl>
              <c:idx val="3"/>
              <c:delete val="1"/>
              <c:extLst>
                <c:ext xmlns:c15="http://schemas.microsoft.com/office/drawing/2012/chart" uri="{CE6537A1-D6FC-4f65-9D91-7224C49458BB}"/>
                <c:ext xmlns:c16="http://schemas.microsoft.com/office/drawing/2014/chart" uri="{C3380CC4-5D6E-409C-BE32-E72D297353CC}">
                  <c16:uniqueId val="{0000001E-5839-CF4E-8CA3-B17FFDE5C015}"/>
                </c:ext>
              </c:extLst>
            </c:dLbl>
            <c:dLbl>
              <c:idx val="4"/>
              <c:delete val="1"/>
              <c:extLst>
                <c:ext xmlns:c15="http://schemas.microsoft.com/office/drawing/2012/chart" uri="{CE6537A1-D6FC-4f65-9D91-7224C49458BB}"/>
                <c:ext xmlns:c16="http://schemas.microsoft.com/office/drawing/2014/chart" uri="{C3380CC4-5D6E-409C-BE32-E72D297353CC}">
                  <c16:uniqueId val="{0000001F-5839-CF4E-8CA3-B17FFDE5C015}"/>
                </c:ext>
              </c:extLst>
            </c:dLbl>
            <c:dLbl>
              <c:idx val="5"/>
              <c:delete val="1"/>
              <c:extLst>
                <c:ext xmlns:c15="http://schemas.microsoft.com/office/drawing/2012/chart" uri="{CE6537A1-D6FC-4f65-9D91-7224C49458BB}"/>
                <c:ext xmlns:c16="http://schemas.microsoft.com/office/drawing/2014/chart" uri="{C3380CC4-5D6E-409C-BE32-E72D297353CC}">
                  <c16:uniqueId val="{00000020-5839-CF4E-8CA3-B17FFDE5C015}"/>
                </c:ext>
              </c:extLst>
            </c:dLbl>
            <c:dLbl>
              <c:idx val="6"/>
              <c:delete val="1"/>
              <c:extLst>
                <c:ext xmlns:c15="http://schemas.microsoft.com/office/drawing/2012/chart" uri="{CE6537A1-D6FC-4f65-9D91-7224C49458BB}"/>
                <c:ext xmlns:c16="http://schemas.microsoft.com/office/drawing/2014/chart" uri="{C3380CC4-5D6E-409C-BE32-E72D297353CC}">
                  <c16:uniqueId val="{00000021-5839-CF4E-8CA3-B17FFDE5C015}"/>
                </c:ext>
              </c:extLst>
            </c:dLbl>
            <c:dLbl>
              <c:idx val="7"/>
              <c:delete val="1"/>
              <c:extLst>
                <c:ext xmlns:c15="http://schemas.microsoft.com/office/drawing/2012/chart" uri="{CE6537A1-D6FC-4f65-9D91-7224C49458BB}"/>
                <c:ext xmlns:c16="http://schemas.microsoft.com/office/drawing/2014/chart" uri="{C3380CC4-5D6E-409C-BE32-E72D297353CC}">
                  <c16:uniqueId val="{00000022-5839-CF4E-8CA3-B17FFDE5C015}"/>
                </c:ext>
              </c:extLst>
            </c:dLbl>
            <c:dLbl>
              <c:idx val="8"/>
              <c:delete val="1"/>
              <c:extLst>
                <c:ext xmlns:c15="http://schemas.microsoft.com/office/drawing/2012/chart" uri="{CE6537A1-D6FC-4f65-9D91-7224C49458BB}"/>
                <c:ext xmlns:c16="http://schemas.microsoft.com/office/drawing/2014/chart" uri="{C3380CC4-5D6E-409C-BE32-E72D297353CC}">
                  <c16:uniqueId val="{00000023-5839-CF4E-8CA3-B17FFDE5C015}"/>
                </c:ext>
              </c:extLst>
            </c:dLbl>
            <c:dLbl>
              <c:idx val="9"/>
              <c:delete val="1"/>
              <c:extLst>
                <c:ext xmlns:c15="http://schemas.microsoft.com/office/drawing/2012/chart" uri="{CE6537A1-D6FC-4f65-9D91-7224C49458BB}"/>
                <c:ext xmlns:c16="http://schemas.microsoft.com/office/drawing/2014/chart" uri="{C3380CC4-5D6E-409C-BE32-E72D297353CC}">
                  <c16:uniqueId val="{00000024-5839-CF4E-8CA3-B17FFDE5C015}"/>
                </c:ext>
              </c:extLst>
            </c:dLbl>
            <c:dLbl>
              <c:idx val="10"/>
              <c:delete val="1"/>
              <c:extLst>
                <c:ext xmlns:c15="http://schemas.microsoft.com/office/drawing/2012/chart" uri="{CE6537A1-D6FC-4f65-9D91-7224C49458BB}"/>
                <c:ext xmlns:c16="http://schemas.microsoft.com/office/drawing/2014/chart" uri="{C3380CC4-5D6E-409C-BE32-E72D297353CC}">
                  <c16:uniqueId val="{00000025-5839-CF4E-8CA3-B17FFDE5C015}"/>
                </c:ext>
              </c:extLst>
            </c:dLbl>
            <c:dLbl>
              <c:idx val="11"/>
              <c:delete val="1"/>
              <c:extLst>
                <c:ext xmlns:c15="http://schemas.microsoft.com/office/drawing/2012/chart" uri="{CE6537A1-D6FC-4f65-9D91-7224C49458BB}"/>
                <c:ext xmlns:c16="http://schemas.microsoft.com/office/drawing/2014/chart" uri="{C3380CC4-5D6E-409C-BE32-E72D297353CC}">
                  <c16:uniqueId val="{00000026-5839-CF4E-8CA3-B17FFDE5C0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Blad1!$C$2:$C$14</c:f>
              <c:numCache>
                <c:formatCode>General</c:formatCode>
                <c:ptCount val="13"/>
                <c:pt idx="0">
                  <c:v>162</c:v>
                </c:pt>
                <c:pt idx="1">
                  <c:v>165</c:v>
                </c:pt>
                <c:pt idx="2">
                  <c:v>171</c:v>
                </c:pt>
                <c:pt idx="3">
                  <c:v>173</c:v>
                </c:pt>
                <c:pt idx="4">
                  <c:v>176</c:v>
                </c:pt>
                <c:pt idx="5">
                  <c:v>187</c:v>
                </c:pt>
                <c:pt idx="6">
                  <c:v>190</c:v>
                </c:pt>
                <c:pt idx="7">
                  <c:v>197</c:v>
                </c:pt>
                <c:pt idx="8">
                  <c:v>199</c:v>
                </c:pt>
                <c:pt idx="9">
                  <c:v>207</c:v>
                </c:pt>
                <c:pt idx="10">
                  <c:v>206</c:v>
                </c:pt>
                <c:pt idx="11">
                  <c:v>231</c:v>
                </c:pt>
                <c:pt idx="12">
                  <c:v>235</c:v>
                </c:pt>
              </c:numCache>
            </c:numRef>
          </c:val>
          <c:smooth val="0"/>
          <c:extLst>
            <c:ext xmlns:c16="http://schemas.microsoft.com/office/drawing/2014/chart" uri="{C3380CC4-5D6E-409C-BE32-E72D297353CC}">
              <c16:uniqueId val="{00000027-5839-CF4E-8CA3-B17FFDE5C015}"/>
            </c:ext>
          </c:extLst>
        </c:ser>
        <c:ser>
          <c:idx val="4"/>
          <c:order val="4"/>
          <c:tx>
            <c:strRef>
              <c:f>Blad1!$D$1</c:f>
              <c:strCache>
                <c:ptCount val="1"/>
                <c:pt idx="0">
                  <c:v>Externa forskningsmedel (mkr)</c:v>
                </c:pt>
              </c:strCache>
            </c:strRef>
          </c:tx>
          <c:marker>
            <c:symbol val="none"/>
          </c:marker>
          <c:dLbls>
            <c:dLbl>
              <c:idx val="0"/>
              <c:layout>
                <c:manualLayout>
                  <c:x val="-1.40750405546464E-2"/>
                  <c:y val="7.5515454109150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839-CF4E-8CA3-B17FFDE5C015}"/>
                </c:ext>
              </c:extLst>
            </c:dLbl>
            <c:dLbl>
              <c:idx val="1"/>
              <c:delete val="1"/>
              <c:extLst>
                <c:ext xmlns:c15="http://schemas.microsoft.com/office/drawing/2012/chart" uri="{CE6537A1-D6FC-4f65-9D91-7224C49458BB}"/>
                <c:ext xmlns:c16="http://schemas.microsoft.com/office/drawing/2014/chart" uri="{C3380CC4-5D6E-409C-BE32-E72D297353CC}">
                  <c16:uniqueId val="{00000029-5839-CF4E-8CA3-B17FFDE5C015}"/>
                </c:ext>
              </c:extLst>
            </c:dLbl>
            <c:dLbl>
              <c:idx val="2"/>
              <c:delete val="1"/>
              <c:extLst>
                <c:ext xmlns:c15="http://schemas.microsoft.com/office/drawing/2012/chart" uri="{CE6537A1-D6FC-4f65-9D91-7224C49458BB}"/>
                <c:ext xmlns:c16="http://schemas.microsoft.com/office/drawing/2014/chart" uri="{C3380CC4-5D6E-409C-BE32-E72D297353CC}">
                  <c16:uniqueId val="{0000002A-5839-CF4E-8CA3-B17FFDE5C015}"/>
                </c:ext>
              </c:extLst>
            </c:dLbl>
            <c:dLbl>
              <c:idx val="3"/>
              <c:delete val="1"/>
              <c:extLst>
                <c:ext xmlns:c15="http://schemas.microsoft.com/office/drawing/2012/chart" uri="{CE6537A1-D6FC-4f65-9D91-7224C49458BB}"/>
                <c:ext xmlns:c16="http://schemas.microsoft.com/office/drawing/2014/chart" uri="{C3380CC4-5D6E-409C-BE32-E72D297353CC}">
                  <c16:uniqueId val="{0000002B-5839-CF4E-8CA3-B17FFDE5C015}"/>
                </c:ext>
              </c:extLst>
            </c:dLbl>
            <c:dLbl>
              <c:idx val="4"/>
              <c:delete val="1"/>
              <c:extLst>
                <c:ext xmlns:c15="http://schemas.microsoft.com/office/drawing/2012/chart" uri="{CE6537A1-D6FC-4f65-9D91-7224C49458BB}"/>
                <c:ext xmlns:c16="http://schemas.microsoft.com/office/drawing/2014/chart" uri="{C3380CC4-5D6E-409C-BE32-E72D297353CC}">
                  <c16:uniqueId val="{0000002C-5839-CF4E-8CA3-B17FFDE5C015}"/>
                </c:ext>
              </c:extLst>
            </c:dLbl>
            <c:dLbl>
              <c:idx val="5"/>
              <c:delete val="1"/>
              <c:extLst>
                <c:ext xmlns:c15="http://schemas.microsoft.com/office/drawing/2012/chart" uri="{CE6537A1-D6FC-4f65-9D91-7224C49458BB}"/>
                <c:ext xmlns:c16="http://schemas.microsoft.com/office/drawing/2014/chart" uri="{C3380CC4-5D6E-409C-BE32-E72D297353CC}">
                  <c16:uniqueId val="{0000002D-5839-CF4E-8CA3-B17FFDE5C015}"/>
                </c:ext>
              </c:extLst>
            </c:dLbl>
            <c:dLbl>
              <c:idx val="6"/>
              <c:delete val="1"/>
              <c:extLst>
                <c:ext xmlns:c15="http://schemas.microsoft.com/office/drawing/2012/chart" uri="{CE6537A1-D6FC-4f65-9D91-7224C49458BB}"/>
                <c:ext xmlns:c16="http://schemas.microsoft.com/office/drawing/2014/chart" uri="{C3380CC4-5D6E-409C-BE32-E72D297353CC}">
                  <c16:uniqueId val="{0000002E-5839-CF4E-8CA3-B17FFDE5C015}"/>
                </c:ext>
              </c:extLst>
            </c:dLbl>
            <c:dLbl>
              <c:idx val="7"/>
              <c:delete val="1"/>
              <c:extLst>
                <c:ext xmlns:c15="http://schemas.microsoft.com/office/drawing/2012/chart" uri="{CE6537A1-D6FC-4f65-9D91-7224C49458BB}"/>
                <c:ext xmlns:c16="http://schemas.microsoft.com/office/drawing/2014/chart" uri="{C3380CC4-5D6E-409C-BE32-E72D297353CC}">
                  <c16:uniqueId val="{0000002F-5839-CF4E-8CA3-B17FFDE5C015}"/>
                </c:ext>
              </c:extLst>
            </c:dLbl>
            <c:dLbl>
              <c:idx val="8"/>
              <c:delete val="1"/>
              <c:extLst>
                <c:ext xmlns:c15="http://schemas.microsoft.com/office/drawing/2012/chart" uri="{CE6537A1-D6FC-4f65-9D91-7224C49458BB}"/>
                <c:ext xmlns:c16="http://schemas.microsoft.com/office/drawing/2014/chart" uri="{C3380CC4-5D6E-409C-BE32-E72D297353CC}">
                  <c16:uniqueId val="{00000030-5839-CF4E-8CA3-B17FFDE5C015}"/>
                </c:ext>
              </c:extLst>
            </c:dLbl>
            <c:dLbl>
              <c:idx val="9"/>
              <c:delete val="1"/>
              <c:extLst>
                <c:ext xmlns:c15="http://schemas.microsoft.com/office/drawing/2012/chart" uri="{CE6537A1-D6FC-4f65-9D91-7224C49458BB}"/>
                <c:ext xmlns:c16="http://schemas.microsoft.com/office/drawing/2014/chart" uri="{C3380CC4-5D6E-409C-BE32-E72D297353CC}">
                  <c16:uniqueId val="{00000031-5839-CF4E-8CA3-B17FFDE5C015}"/>
                </c:ext>
              </c:extLst>
            </c:dLbl>
            <c:dLbl>
              <c:idx val="10"/>
              <c:delete val="1"/>
              <c:extLst>
                <c:ext xmlns:c15="http://schemas.microsoft.com/office/drawing/2012/chart" uri="{CE6537A1-D6FC-4f65-9D91-7224C49458BB}"/>
                <c:ext xmlns:c16="http://schemas.microsoft.com/office/drawing/2014/chart" uri="{C3380CC4-5D6E-409C-BE32-E72D297353CC}">
                  <c16:uniqueId val="{00000032-5839-CF4E-8CA3-B17FFDE5C015}"/>
                </c:ext>
              </c:extLst>
            </c:dLbl>
            <c:dLbl>
              <c:idx val="11"/>
              <c:delete val="1"/>
              <c:extLst>
                <c:ext xmlns:c15="http://schemas.microsoft.com/office/drawing/2012/chart" uri="{CE6537A1-D6FC-4f65-9D91-7224C49458BB}"/>
                <c:ext xmlns:c16="http://schemas.microsoft.com/office/drawing/2014/chart" uri="{C3380CC4-5D6E-409C-BE32-E72D297353CC}">
                  <c16:uniqueId val="{00000033-5839-CF4E-8CA3-B17FFDE5C01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Blad1!$D$2:$D$14</c:f>
              <c:numCache>
                <c:formatCode>General</c:formatCode>
                <c:ptCount val="13"/>
                <c:pt idx="0">
                  <c:v>117</c:v>
                </c:pt>
                <c:pt idx="1">
                  <c:v>110</c:v>
                </c:pt>
                <c:pt idx="2">
                  <c:v>101</c:v>
                </c:pt>
                <c:pt idx="3">
                  <c:v>110</c:v>
                </c:pt>
                <c:pt idx="4">
                  <c:v>156</c:v>
                </c:pt>
                <c:pt idx="5">
                  <c:v>151</c:v>
                </c:pt>
                <c:pt idx="6">
                  <c:v>161</c:v>
                </c:pt>
                <c:pt idx="7">
                  <c:v>173</c:v>
                </c:pt>
                <c:pt idx="8">
                  <c:v>173</c:v>
                </c:pt>
                <c:pt idx="9">
                  <c:v>155</c:v>
                </c:pt>
                <c:pt idx="10">
                  <c:v>116</c:v>
                </c:pt>
                <c:pt idx="11">
                  <c:v>133</c:v>
                </c:pt>
                <c:pt idx="12">
                  <c:v>151</c:v>
                </c:pt>
              </c:numCache>
            </c:numRef>
          </c:val>
          <c:smooth val="0"/>
          <c:extLst>
            <c:ext xmlns:c16="http://schemas.microsoft.com/office/drawing/2014/chart" uri="{C3380CC4-5D6E-409C-BE32-E72D297353CC}">
              <c16:uniqueId val="{00000034-5839-CF4E-8CA3-B17FFDE5C015}"/>
            </c:ext>
          </c:extLst>
        </c:ser>
        <c:dLbls>
          <c:showLegendKey val="0"/>
          <c:showVal val="1"/>
          <c:showCatName val="0"/>
          <c:showSerName val="0"/>
          <c:showPercent val="0"/>
          <c:showBubbleSize val="0"/>
        </c:dLbls>
        <c:smooth val="0"/>
        <c:axId val="2139220920"/>
        <c:axId val="2138451432"/>
      </c:lineChart>
      <c:catAx>
        <c:axId val="2139220920"/>
        <c:scaling>
          <c:orientation val="minMax"/>
        </c:scaling>
        <c:delete val="0"/>
        <c:axPos val="b"/>
        <c:numFmt formatCode="General" sourceLinked="1"/>
        <c:majorTickMark val="none"/>
        <c:minorTickMark val="none"/>
        <c:tickLblPos val="nextTo"/>
        <c:crossAx val="2138451432"/>
        <c:crosses val="autoZero"/>
        <c:auto val="1"/>
        <c:lblAlgn val="ctr"/>
        <c:lblOffset val="100"/>
        <c:noMultiLvlLbl val="0"/>
      </c:catAx>
      <c:valAx>
        <c:axId val="2138451432"/>
        <c:scaling>
          <c:orientation val="minMax"/>
        </c:scaling>
        <c:delete val="0"/>
        <c:axPos val="l"/>
        <c:majorGridlines/>
        <c:numFmt formatCode="General" sourceLinked="1"/>
        <c:majorTickMark val="none"/>
        <c:minorTickMark val="none"/>
        <c:tickLblPos val="nextTo"/>
        <c:crossAx val="213922092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A9094B-7DF0-40F7-8F17-87141F2723E6}" type="datetimeFigureOut">
              <a:rPr lang="sv-SE" smtClean="0"/>
              <a:t>2018-11-21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33D65-65BA-4EBD-8731-48D6E0E27D64}" type="slidenum">
              <a:rPr lang="sv-SE" smtClean="0"/>
              <a:t>‹#›</a:t>
            </a:fld>
            <a:endParaRPr lang="sv-SE"/>
          </a:p>
        </p:txBody>
      </p:sp>
    </p:spTree>
    <p:extLst>
      <p:ext uri="{BB962C8B-B14F-4D97-AF65-F5344CB8AC3E}">
        <p14:creationId xmlns:p14="http://schemas.microsoft.com/office/powerpoint/2010/main" val="1527435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2018-11-21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73803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20000"/>
              </a:spcBef>
              <a:defRPr/>
            </a:pPr>
            <a:r>
              <a:rPr lang="sv-SE" b="1" kern="0" dirty="0">
                <a:ea typeface="ＭＳ Ｐゴシック" pitchFamily="34" charset="-128"/>
              </a:rPr>
              <a:t>Offer courses and </a:t>
            </a:r>
            <a:r>
              <a:rPr lang="sv-SE" b="1" kern="0" dirty="0" err="1">
                <a:ea typeface="ＭＳ Ｐゴシック" pitchFamily="34" charset="-128"/>
              </a:rPr>
              <a:t>programmes</a:t>
            </a:r>
            <a:r>
              <a:rPr lang="sv-SE" b="1" kern="0" dirty="0">
                <a:ea typeface="ＭＳ Ｐゴシック" pitchFamily="34" charset="-128"/>
              </a:rPr>
              <a:t> </a:t>
            </a:r>
            <a:r>
              <a:rPr lang="sv-SE" b="1" kern="0" dirty="0" err="1">
                <a:ea typeface="ＭＳ Ｐゴシック" pitchFamily="34" charset="-128"/>
              </a:rPr>
              <a:t>that</a:t>
            </a:r>
            <a:r>
              <a:rPr lang="sv-SE" b="1" kern="0" dirty="0">
                <a:ea typeface="ＭＳ Ｐゴシック" pitchFamily="34" charset="-128"/>
              </a:rPr>
              <a:t>:</a:t>
            </a:r>
          </a:p>
          <a:p>
            <a:pPr>
              <a:spcBef>
                <a:spcPct val="20000"/>
              </a:spcBef>
              <a:defRPr/>
            </a:pPr>
            <a:endParaRPr lang="sv-SE" b="1" kern="0" dirty="0">
              <a:ea typeface="ＭＳ Ｐゴシック" pitchFamily="34" charset="-128"/>
            </a:endParaRPr>
          </a:p>
          <a:p>
            <a:pPr marL="285750" indent="-285750">
              <a:spcBef>
                <a:spcPct val="20000"/>
              </a:spcBef>
              <a:buClr>
                <a:schemeClr val="accent1"/>
              </a:buClr>
              <a:buFont typeface="Arial"/>
              <a:buChar char="•"/>
              <a:defRPr/>
            </a:pPr>
            <a:r>
              <a:rPr lang="sv-SE" kern="0" dirty="0">
                <a:ea typeface="ＭＳ Ｐゴシック" pitchFamily="34" charset="-128"/>
              </a:rPr>
              <a:t>are attractive and of high quality </a:t>
            </a:r>
          </a:p>
          <a:p>
            <a:pPr marL="285750" indent="-285750">
              <a:spcBef>
                <a:spcPct val="20000"/>
              </a:spcBef>
              <a:buClr>
                <a:schemeClr val="accent1"/>
              </a:buClr>
              <a:buFont typeface="Arial"/>
              <a:buChar char="•"/>
              <a:defRPr/>
            </a:pPr>
            <a:r>
              <a:rPr lang="sv-SE" kern="0" dirty="0" err="1">
                <a:ea typeface="ＭＳ Ｐゴシック" pitchFamily="34" charset="-128"/>
              </a:rPr>
              <a:t>we</a:t>
            </a:r>
            <a:r>
              <a:rPr lang="sv-SE" kern="0" dirty="0">
                <a:ea typeface="ＭＳ Ｐゴシック" pitchFamily="34" charset="-128"/>
              </a:rPr>
              <a:t> are </a:t>
            </a:r>
            <a:r>
              <a:rPr lang="sv-SE" kern="0" dirty="0" err="1">
                <a:ea typeface="ＭＳ Ｐゴシック" pitchFamily="34" charset="-128"/>
              </a:rPr>
              <a:t>able</a:t>
            </a:r>
            <a:r>
              <a:rPr lang="sv-SE" kern="0" dirty="0">
                <a:ea typeface="ＭＳ Ｐゴシック" pitchFamily="34" charset="-128"/>
              </a:rPr>
              <a:t> to </a:t>
            </a:r>
            <a:r>
              <a:rPr lang="sv-SE" kern="0" dirty="0" err="1">
                <a:ea typeface="ＭＳ Ｐゴシック" pitchFamily="34" charset="-128"/>
              </a:rPr>
              <a:t>recruit</a:t>
            </a:r>
            <a:r>
              <a:rPr lang="sv-SE" kern="0" dirty="0">
                <a:ea typeface="ＭＳ Ｐゴシック" pitchFamily="34" charset="-128"/>
              </a:rPr>
              <a:t> students to</a:t>
            </a:r>
          </a:p>
          <a:p>
            <a:pPr marL="285750" indent="-285750">
              <a:spcBef>
                <a:spcPct val="20000"/>
              </a:spcBef>
              <a:buClr>
                <a:schemeClr val="accent1"/>
              </a:buClr>
              <a:buFont typeface="Arial"/>
              <a:buChar char="•"/>
              <a:defRPr/>
            </a:pPr>
            <a:r>
              <a:rPr lang="sv-SE" kern="0" dirty="0">
                <a:ea typeface="ＭＳ Ｐゴシック" pitchFamily="34" charset="-128"/>
              </a:rPr>
              <a:t>are </a:t>
            </a:r>
            <a:r>
              <a:rPr lang="sv-SE" kern="0" dirty="0" err="1">
                <a:ea typeface="ＭＳ Ｐゴシック" pitchFamily="34" charset="-128"/>
              </a:rPr>
              <a:t>conducted</a:t>
            </a:r>
            <a:r>
              <a:rPr lang="sv-SE" kern="0" dirty="0">
                <a:ea typeface="ＭＳ Ｐゴシック" pitchFamily="34" charset="-128"/>
              </a:rPr>
              <a:t> in close collaboration with working life</a:t>
            </a:r>
          </a:p>
          <a:p>
            <a:pPr marL="285750" indent="-285750">
              <a:spcBef>
                <a:spcPct val="20000"/>
              </a:spcBef>
              <a:buClr>
                <a:schemeClr val="accent1"/>
              </a:buClr>
              <a:buFont typeface="Arial"/>
              <a:buChar char="•"/>
              <a:defRPr/>
            </a:pPr>
            <a:r>
              <a:rPr lang="sv-SE" kern="0" dirty="0">
                <a:ea typeface="ＭＳ Ｐゴシック" pitchFamily="34" charset="-128"/>
              </a:rPr>
              <a:t>offer a </a:t>
            </a:r>
            <a:r>
              <a:rPr lang="sv-SE" kern="0" dirty="0" err="1">
                <a:ea typeface="ＭＳ Ｐゴシック" pitchFamily="34" charset="-128"/>
              </a:rPr>
              <a:t>clear</a:t>
            </a:r>
            <a:r>
              <a:rPr lang="sv-SE" kern="0" dirty="0">
                <a:ea typeface="ＭＳ Ｐゴシック" pitchFamily="34" charset="-128"/>
              </a:rPr>
              <a:t> educational focus</a:t>
            </a:r>
            <a:r>
              <a:rPr lang="sv-SE" kern="0" dirty="0">
                <a:solidFill>
                  <a:schemeClr val="accent2"/>
                </a:solidFill>
                <a:ea typeface="ＭＳ Ｐゴシック" pitchFamily="34" charset="-128"/>
              </a:rPr>
              <a:t> </a:t>
            </a:r>
          </a:p>
          <a:p>
            <a:pPr marL="285750" indent="-285750">
              <a:spcBef>
                <a:spcPct val="20000"/>
              </a:spcBef>
              <a:buClr>
                <a:schemeClr val="accent1"/>
              </a:buClr>
              <a:buFont typeface="Arial"/>
              <a:buChar char="•"/>
              <a:defRPr/>
            </a:pPr>
            <a:r>
              <a:rPr lang="sv-SE" kern="0" dirty="0">
                <a:ea typeface="ＭＳ Ｐゴシック" pitchFamily="34" charset="-128"/>
              </a:rPr>
              <a:t>are </a:t>
            </a:r>
            <a:r>
              <a:rPr lang="sv-SE" kern="0" dirty="0" err="1">
                <a:ea typeface="ＭＳ Ｐゴシック" pitchFamily="34" charset="-128"/>
              </a:rPr>
              <a:t>connected</a:t>
            </a:r>
            <a:r>
              <a:rPr lang="sv-SE" kern="0" dirty="0">
                <a:ea typeface="ＭＳ Ｐゴシック" pitchFamily="34" charset="-128"/>
              </a:rPr>
              <a:t> to research</a:t>
            </a:r>
            <a:r>
              <a:rPr lang="sv-SE" kern="0" dirty="0">
                <a:solidFill>
                  <a:srgbClr val="000000"/>
                </a:solidFill>
                <a:ea typeface="ＭＳ Ｐゴシック" pitchFamily="34" charset="-128"/>
              </a:rPr>
              <a:t> </a:t>
            </a: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pPr marL="0" indent="0">
              <a:spcBef>
                <a:spcPct val="20000"/>
              </a:spcBef>
              <a:buClr>
                <a:schemeClr val="accent1"/>
              </a:buClr>
              <a:buFont typeface="Arial"/>
              <a:buNone/>
              <a:defRPr/>
            </a:pPr>
            <a:endParaRPr lang="sv-SE" kern="0" dirty="0">
              <a:solidFill>
                <a:srgbClr val="000000"/>
              </a:solidFill>
              <a:ea typeface="ＭＳ Ｐゴシック" pitchFamily="34" charset="-128"/>
            </a:endParaRPr>
          </a:p>
          <a:p>
            <a:pPr>
              <a:spcBef>
                <a:spcPct val="20000"/>
              </a:spcBef>
              <a:defRPr/>
            </a:pPr>
            <a:r>
              <a:rPr lang="sv-SE" b="1" kern="0" dirty="0">
                <a:solidFill>
                  <a:srgbClr val="000000"/>
                </a:solidFill>
                <a:ea typeface="ＭＳ Ｐゴシック" pitchFamily="34" charset="-128"/>
              </a:rPr>
              <a:t>Our education </a:t>
            </a:r>
            <a:r>
              <a:rPr lang="sv-SE" b="1" kern="0" dirty="0" err="1">
                <a:solidFill>
                  <a:srgbClr val="000000"/>
                </a:solidFill>
                <a:ea typeface="ＭＳ Ｐゴシック" pitchFamily="34" charset="-128"/>
              </a:rPr>
              <a:t>should</a:t>
            </a:r>
            <a:r>
              <a:rPr lang="sv-SE" b="1" kern="0" dirty="0">
                <a:solidFill>
                  <a:srgbClr val="000000"/>
                </a:solidFill>
                <a:ea typeface="ＭＳ Ｐゴシック" pitchFamily="34" charset="-128"/>
              </a:rPr>
              <a:t> be </a:t>
            </a:r>
            <a:r>
              <a:rPr lang="sv-SE" b="1" kern="0" dirty="0" err="1">
                <a:solidFill>
                  <a:srgbClr val="000000"/>
                </a:solidFill>
                <a:ea typeface="ＭＳ Ｐゴシック" pitchFamily="34" charset="-128"/>
              </a:rPr>
              <a:t>characterized</a:t>
            </a:r>
            <a:r>
              <a:rPr lang="sv-SE" b="1" kern="0" dirty="0">
                <a:solidFill>
                  <a:srgbClr val="000000"/>
                </a:solidFill>
                <a:ea typeface="ＭＳ Ｐゴシック" pitchFamily="34" charset="-128"/>
              </a:rPr>
              <a:t> by:</a:t>
            </a:r>
          </a:p>
          <a:p>
            <a:pPr>
              <a:spcBef>
                <a:spcPct val="20000"/>
              </a:spcBef>
              <a:defRPr/>
            </a:pPr>
            <a:endParaRPr lang="sv-SE" b="1" kern="0" dirty="0">
              <a:solidFill>
                <a:srgbClr val="000000"/>
              </a:solidFill>
              <a:ea typeface="ＭＳ Ｐゴシック" pitchFamily="34" charset="-128"/>
            </a:endParaRP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educational </a:t>
            </a:r>
            <a:r>
              <a:rPr lang="sv-SE" kern="0" dirty="0" err="1">
                <a:solidFill>
                  <a:srgbClr val="000000"/>
                </a:solidFill>
                <a:ea typeface="ＭＳ Ｐゴシック" pitchFamily="34" charset="-128"/>
              </a:rPr>
              <a:t>awareness</a:t>
            </a:r>
            <a:endParaRPr lang="sv-SE" kern="0" dirty="0">
              <a:solidFill>
                <a:srgbClr val="000000"/>
              </a:solidFill>
              <a:ea typeface="ＭＳ Ｐゴシック" pitchFamily="34" charset="-128"/>
            </a:endParaRPr>
          </a:p>
          <a:p>
            <a:pPr marL="285750" indent="-285750">
              <a:spcBef>
                <a:spcPct val="20000"/>
              </a:spcBef>
              <a:buClr>
                <a:schemeClr val="accent1"/>
              </a:buClr>
              <a:buFont typeface="Arial"/>
              <a:buChar char="•"/>
              <a:defRPr/>
            </a:pPr>
            <a:r>
              <a:rPr lang="sv-SE" kern="0" dirty="0" err="1">
                <a:solidFill>
                  <a:srgbClr val="000000"/>
                </a:solidFill>
                <a:ea typeface="ＭＳ Ｐゴシック" pitchFamily="34" charset="-128"/>
              </a:rPr>
              <a:t>closeness</a:t>
            </a:r>
            <a:endParaRPr lang="sv-SE" kern="0" dirty="0">
              <a:solidFill>
                <a:srgbClr val="000000"/>
              </a:solidFill>
              <a:ea typeface="ＭＳ Ｐゴシック" pitchFamily="34" charset="-128"/>
            </a:endParaRP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flexible </a:t>
            </a:r>
            <a:r>
              <a:rPr lang="sv-SE" kern="0" dirty="0" err="1">
                <a:solidFill>
                  <a:srgbClr val="000000"/>
                </a:solidFill>
                <a:ea typeface="ＭＳ Ｐゴシック" pitchFamily="34" charset="-128"/>
              </a:rPr>
              <a:t>type</a:t>
            </a:r>
            <a:r>
              <a:rPr lang="sv-SE" kern="0" dirty="0">
                <a:solidFill>
                  <a:srgbClr val="000000"/>
                </a:solidFill>
                <a:ea typeface="ＭＳ Ｐゴシック" pitchFamily="34" charset="-128"/>
              </a:rPr>
              <a:t> of </a:t>
            </a:r>
            <a:r>
              <a:rPr lang="sv-SE" kern="0" dirty="0" err="1">
                <a:solidFill>
                  <a:srgbClr val="000000"/>
                </a:solidFill>
                <a:ea typeface="ＭＳ Ｐゴシック" pitchFamily="34" charset="-128"/>
              </a:rPr>
              <a:t>instruction</a:t>
            </a:r>
            <a:r>
              <a:rPr lang="sv-SE" kern="0" dirty="0">
                <a:solidFill>
                  <a:srgbClr val="000000"/>
                </a:solidFill>
                <a:ea typeface="ＭＳ Ｐゴシック" pitchFamily="34" charset="-128"/>
              </a:rPr>
              <a:t>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international </a:t>
            </a:r>
            <a:r>
              <a:rPr lang="sv-SE" kern="0" dirty="0" err="1">
                <a:solidFill>
                  <a:srgbClr val="000000"/>
                </a:solidFill>
                <a:ea typeface="ＭＳ Ｐゴシック" pitchFamily="34" charset="-128"/>
              </a:rPr>
              <a:t>study</a:t>
            </a:r>
            <a:r>
              <a:rPr lang="sv-SE" kern="0" dirty="0">
                <a:solidFill>
                  <a:srgbClr val="000000"/>
                </a:solidFill>
                <a:ea typeface="ＭＳ Ｐゴシック" pitchFamily="34" charset="-128"/>
              </a:rPr>
              <a:t> </a:t>
            </a:r>
            <a:r>
              <a:rPr lang="sv-SE" kern="0" dirty="0" err="1">
                <a:solidFill>
                  <a:srgbClr val="000000"/>
                </a:solidFill>
                <a:ea typeface="ＭＳ Ｐゴシック" pitchFamily="34" charset="-128"/>
              </a:rPr>
              <a:t>environment</a:t>
            </a:r>
            <a:r>
              <a:rPr lang="sv-SE" kern="0" dirty="0">
                <a:solidFill>
                  <a:srgbClr val="000000"/>
                </a:solidFill>
                <a:ea typeface="ＭＳ Ｐゴシック" pitchFamily="34" charset="-128"/>
              </a:rPr>
              <a:t> </a:t>
            </a:r>
          </a:p>
          <a:p>
            <a:pPr marL="285750" indent="-285750">
              <a:spcBef>
                <a:spcPct val="20000"/>
              </a:spcBef>
              <a:buClr>
                <a:schemeClr val="accent1"/>
              </a:buClr>
              <a:buFont typeface="Arial"/>
              <a:buChar char="•"/>
              <a:defRPr/>
            </a:pPr>
            <a:r>
              <a:rPr lang="sv-SE" kern="0" dirty="0" err="1">
                <a:solidFill>
                  <a:srgbClr val="000000"/>
                </a:solidFill>
                <a:ea typeface="ＭＳ Ｐゴシック" pitchFamily="34" charset="-128"/>
              </a:rPr>
              <a:t>critical</a:t>
            </a:r>
            <a:r>
              <a:rPr lang="sv-SE" kern="0" dirty="0">
                <a:solidFill>
                  <a:srgbClr val="000000"/>
                </a:solidFill>
                <a:ea typeface="ＭＳ Ｐゴシック" pitchFamily="34" charset="-128"/>
              </a:rPr>
              <a:t> </a:t>
            </a:r>
            <a:r>
              <a:rPr lang="sv-SE" kern="0" dirty="0" err="1">
                <a:solidFill>
                  <a:srgbClr val="000000"/>
                </a:solidFill>
                <a:ea typeface="ＭＳ Ｐゴシック" pitchFamily="34" charset="-128"/>
              </a:rPr>
              <a:t>thinking</a:t>
            </a:r>
            <a:r>
              <a:rPr lang="sv-SE" kern="0" dirty="0">
                <a:solidFill>
                  <a:srgbClr val="000000"/>
                </a:solidFill>
                <a:ea typeface="ＭＳ Ｐゴシック" pitchFamily="34" charset="-128"/>
              </a:rPr>
              <a:t> and </a:t>
            </a:r>
            <a:r>
              <a:rPr lang="sv-SE" kern="0" dirty="0" err="1">
                <a:solidFill>
                  <a:srgbClr val="000000"/>
                </a:solidFill>
                <a:ea typeface="ＭＳ Ｐゴシック" pitchFamily="34" charset="-128"/>
              </a:rPr>
              <a:t>acquiring</a:t>
            </a:r>
            <a:r>
              <a:rPr lang="sv-SE" kern="0" dirty="0">
                <a:solidFill>
                  <a:srgbClr val="000000"/>
                </a:solidFill>
                <a:ea typeface="ＭＳ Ｐゴシック" pitchFamily="34" charset="-128"/>
              </a:rPr>
              <a:t> </a:t>
            </a:r>
            <a:r>
              <a:rPr lang="sv-SE" kern="0" dirty="0" err="1">
                <a:solidFill>
                  <a:srgbClr val="000000"/>
                </a:solidFill>
                <a:ea typeface="ＭＳ Ｐゴシック" pitchFamily="34" charset="-128"/>
              </a:rPr>
              <a:t>knowledge</a:t>
            </a:r>
            <a:r>
              <a:rPr lang="sv-SE" kern="0" dirty="0">
                <a:solidFill>
                  <a:srgbClr val="000000"/>
                </a:solidFill>
                <a:ea typeface="ＭＳ Ｐゴシック" pitchFamily="34" charset="-128"/>
              </a:rPr>
              <a:t> </a:t>
            </a:r>
            <a:r>
              <a:rPr lang="sv-SE" kern="0" dirty="0" err="1">
                <a:solidFill>
                  <a:srgbClr val="000000"/>
                </a:solidFill>
                <a:ea typeface="ＭＳ Ｐゴシック" pitchFamily="34" charset="-128"/>
              </a:rPr>
              <a:t>individually</a:t>
            </a:r>
            <a:r>
              <a:rPr lang="sv-SE" kern="0" dirty="0">
                <a:solidFill>
                  <a:srgbClr val="000000"/>
                </a:solidFill>
                <a:ea typeface="ＭＳ Ｐゴシック" pitchFamily="34" charset="-128"/>
              </a:rPr>
              <a:t> as </a:t>
            </a:r>
            <a:r>
              <a:rPr lang="sv-SE" kern="0" dirty="0" err="1">
                <a:solidFill>
                  <a:srgbClr val="000000"/>
                </a:solidFill>
                <a:ea typeface="ＭＳ Ｐゴシック" pitchFamily="34" charset="-128"/>
              </a:rPr>
              <a:t>key</a:t>
            </a:r>
            <a:r>
              <a:rPr lang="sv-SE" kern="0" dirty="0">
                <a:solidFill>
                  <a:srgbClr val="000000"/>
                </a:solidFill>
                <a:ea typeface="ＭＳ Ｐゴシック" pitchFamily="34" charset="-128"/>
              </a:rPr>
              <a:t> </a:t>
            </a:r>
            <a:r>
              <a:rPr lang="sv-SE" kern="0" dirty="0" err="1">
                <a:solidFill>
                  <a:srgbClr val="000000"/>
                </a:solidFill>
                <a:ea typeface="ＭＳ Ｐゴシック" pitchFamily="34" charset="-128"/>
              </a:rPr>
              <a:t>concepts</a:t>
            </a:r>
            <a:endParaRPr lang="sv-SE" dirty="0">
              <a:solidFill>
                <a:srgbClr val="000000"/>
              </a:solidFill>
            </a:endParaRP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11</a:t>
            </a:fld>
            <a:endParaRPr lang="sv-SE"/>
          </a:p>
        </p:txBody>
      </p:sp>
    </p:spTree>
    <p:extLst>
      <p:ext uri="{BB962C8B-B14F-4D97-AF65-F5344CB8AC3E}">
        <p14:creationId xmlns:p14="http://schemas.microsoft.com/office/powerpoint/2010/main" val="214291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 Sweden, </a:t>
            </a:r>
            <a:r>
              <a:rPr lang="sv-SE" sz="1200" kern="1200" dirty="0" err="1">
                <a:solidFill>
                  <a:schemeClr val="tx1"/>
                </a:solidFill>
                <a:effectLst/>
                <a:latin typeface="+mn-lt"/>
                <a:ea typeface="+mn-ea"/>
                <a:cs typeface="+mn-cs"/>
              </a:rPr>
              <a:t>there</a:t>
            </a:r>
            <a:r>
              <a:rPr lang="sv-SE" sz="1200" kern="1200" dirty="0">
                <a:solidFill>
                  <a:schemeClr val="tx1"/>
                </a:solidFill>
                <a:effectLst/>
                <a:latin typeface="+mn-lt"/>
                <a:ea typeface="+mn-ea"/>
                <a:cs typeface="+mn-cs"/>
              </a:rPr>
              <a:t> are more </a:t>
            </a:r>
            <a:r>
              <a:rPr lang="sv-SE" sz="1200" kern="1200" dirty="0" err="1">
                <a:solidFill>
                  <a:schemeClr val="tx1"/>
                </a:solidFill>
                <a:effectLst/>
                <a:latin typeface="+mn-lt"/>
                <a:ea typeface="+mn-ea"/>
                <a:cs typeface="+mn-cs"/>
              </a:rPr>
              <a:t>than</a:t>
            </a:r>
            <a:r>
              <a:rPr lang="sv-SE" sz="1200" kern="1200" dirty="0">
                <a:solidFill>
                  <a:schemeClr val="tx1"/>
                </a:solidFill>
                <a:effectLst/>
                <a:latin typeface="+mn-lt"/>
                <a:ea typeface="+mn-ea"/>
                <a:cs typeface="+mn-cs"/>
              </a:rPr>
              <a:t> 50 </a:t>
            </a:r>
            <a:r>
              <a:rPr lang="sv-SE" sz="1200" kern="1200" dirty="0" err="1">
                <a:solidFill>
                  <a:schemeClr val="tx1"/>
                </a:solidFill>
                <a:effectLst/>
                <a:latin typeface="+mn-lt"/>
                <a:ea typeface="+mn-ea"/>
                <a:cs typeface="+mn-cs"/>
              </a:rPr>
              <a:t>universities</a:t>
            </a:r>
            <a:r>
              <a:rPr lang="sv-SE" sz="1200" kern="1200" dirty="0">
                <a:solidFill>
                  <a:schemeClr val="tx1"/>
                </a:solidFill>
                <a:effectLst/>
                <a:latin typeface="+mn-lt"/>
                <a:ea typeface="+mn-ea"/>
                <a:cs typeface="+mn-cs"/>
              </a:rPr>
              <a:t> and university colleges. Some are specialized, </a:t>
            </a:r>
            <a:r>
              <a:rPr lang="sv-SE" sz="1200" kern="1200" dirty="0" err="1">
                <a:solidFill>
                  <a:schemeClr val="tx1"/>
                </a:solidFill>
                <a:effectLst/>
                <a:latin typeface="+mn-lt"/>
                <a:ea typeface="+mn-ea"/>
                <a:cs typeface="+mn-cs"/>
              </a:rPr>
              <a:t>but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most</a:t>
            </a:r>
            <a:r>
              <a:rPr lang="sv-SE" sz="1200" kern="1200" dirty="0">
                <a:solidFill>
                  <a:schemeClr val="tx1"/>
                </a:solidFill>
                <a:effectLst/>
                <a:latin typeface="+mn-lt"/>
                <a:ea typeface="+mn-ea"/>
                <a:cs typeface="+mn-cs"/>
              </a:rPr>
              <a:t> of </a:t>
            </a:r>
            <a:r>
              <a:rPr lang="sv-SE" sz="1200" kern="1200" dirty="0" err="1">
                <a:solidFill>
                  <a:schemeClr val="tx1"/>
                </a:solidFill>
                <a:effectLst/>
                <a:latin typeface="+mn-lt"/>
                <a:ea typeface="+mn-ea"/>
                <a:cs typeface="+mn-cs"/>
              </a:rPr>
              <a:t>them</a:t>
            </a:r>
            <a:r>
              <a:rPr lang="sv-SE" sz="1200" kern="1200" dirty="0">
                <a:solidFill>
                  <a:schemeClr val="tx1"/>
                </a:solidFill>
                <a:effectLst/>
                <a:latin typeface="+mn-lt"/>
                <a:ea typeface="+mn-ea"/>
                <a:cs typeface="+mn-cs"/>
              </a:rPr>
              <a:t> offer a broad range of </a:t>
            </a:r>
            <a:r>
              <a:rPr lang="sv-SE" sz="1200" kern="1200" dirty="0" err="1">
                <a:solidFill>
                  <a:schemeClr val="tx1"/>
                </a:solidFill>
                <a:effectLst/>
                <a:latin typeface="+mn-lt"/>
                <a:ea typeface="+mn-ea"/>
                <a:cs typeface="+mn-cs"/>
              </a:rPr>
              <a:t>exciting</a:t>
            </a:r>
            <a:r>
              <a:rPr lang="sv-SE" sz="1200" kern="1200" dirty="0">
                <a:solidFill>
                  <a:schemeClr val="tx1"/>
                </a:solidFill>
                <a:effectLst/>
                <a:latin typeface="+mn-lt"/>
                <a:ea typeface="+mn-ea"/>
                <a:cs typeface="+mn-cs"/>
              </a:rPr>
              <a:t> programmes and courses as </a:t>
            </a:r>
            <a:r>
              <a:rPr lang="sv-SE" sz="1200" kern="1200" dirty="0" err="1">
                <a:solidFill>
                  <a:schemeClr val="tx1"/>
                </a:solidFill>
                <a:effectLst/>
                <a:latin typeface="+mn-lt"/>
                <a:ea typeface="+mn-ea"/>
                <a:cs typeface="+mn-cs"/>
              </a:rPr>
              <a:t>well</a:t>
            </a:r>
            <a:r>
              <a:rPr lang="sv-SE" sz="1200" kern="1200" dirty="0">
                <a:solidFill>
                  <a:schemeClr val="tx1"/>
                </a:solidFill>
                <a:effectLst/>
                <a:latin typeface="+mn-lt"/>
                <a:ea typeface="+mn-ea"/>
                <a:cs typeface="+mn-cs"/>
              </a:rPr>
              <a:t> as </a:t>
            </a:r>
            <a:r>
              <a:rPr lang="sv-SE" sz="1200" kern="1200" dirty="0" err="1">
                <a:solidFill>
                  <a:schemeClr val="tx1"/>
                </a:solidFill>
                <a:effectLst/>
                <a:latin typeface="+mn-lt"/>
                <a:ea typeface="+mn-ea"/>
                <a:cs typeface="+mn-cs"/>
              </a:rPr>
              <a:t>important</a:t>
            </a:r>
            <a:r>
              <a:rPr lang="sv-SE" sz="1200" kern="1200" dirty="0">
                <a:solidFill>
                  <a:schemeClr val="tx1"/>
                </a:solidFill>
                <a:effectLst/>
                <a:latin typeface="+mn-lt"/>
                <a:ea typeface="+mn-ea"/>
                <a:cs typeface="+mn-cs"/>
              </a:rPr>
              <a:t> research. It is not </a:t>
            </a:r>
            <a:r>
              <a:rPr lang="sv-SE" sz="1200" kern="1200" dirty="0" err="1">
                <a:solidFill>
                  <a:schemeClr val="tx1"/>
                </a:solidFill>
                <a:effectLst/>
                <a:latin typeface="+mn-lt"/>
                <a:ea typeface="+mn-ea"/>
                <a:cs typeface="+mn-cs"/>
              </a:rPr>
              <a:t>always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easy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find</a:t>
            </a:r>
            <a:r>
              <a:rPr lang="sv-SE" sz="1200" kern="1200" dirty="0">
                <a:solidFill>
                  <a:schemeClr val="tx1"/>
                </a:solidFill>
                <a:effectLst/>
                <a:latin typeface="+mn-lt"/>
                <a:ea typeface="+mn-ea"/>
                <a:cs typeface="+mn-cs"/>
              </a:rPr>
              <a:t> out </a:t>
            </a:r>
            <a:r>
              <a:rPr lang="sv-SE" dirty="0" err="1"/>
              <a:t>what</a:t>
            </a:r>
            <a:r>
              <a:rPr lang="sv-SE" dirty="0"/>
              <a:t> the </a:t>
            </a:r>
            <a:r>
              <a:rPr lang="sv-SE" dirty="0" err="1"/>
              <a:t>difference</a:t>
            </a:r>
            <a:r>
              <a:rPr lang="sv-SE" dirty="0"/>
              <a:t> is </a:t>
            </a:r>
            <a:r>
              <a:rPr lang="sv-SE" dirty="0" err="1"/>
              <a:t>between</a:t>
            </a:r>
            <a:r>
              <a:rPr lang="sv-SE" dirty="0"/>
              <a:t> the universities, and still, it is </a:t>
            </a:r>
            <a:r>
              <a:rPr lang="sv-SE" dirty="0" err="1"/>
              <a:t>important</a:t>
            </a:r>
            <a:r>
              <a:rPr lang="sv-SE" dirty="0"/>
              <a:t> to be </a:t>
            </a:r>
            <a:r>
              <a:rPr lang="sv-SE" dirty="0" err="1"/>
              <a:t>able</a:t>
            </a:r>
            <a:r>
              <a:rPr lang="sv-SE" dirty="0"/>
              <a:t> to do just </a:t>
            </a:r>
            <a:r>
              <a:rPr lang="sv-SE" dirty="0" err="1"/>
              <a:t>that</a:t>
            </a:r>
            <a:r>
              <a:rPr lang="sv-SE" sz="1200" kern="1200" dirty="0">
                <a:solidFill>
                  <a:schemeClr val="tx1"/>
                </a:solidFill>
                <a:effectLst/>
                <a:latin typeface="+mn-lt"/>
                <a:ea typeface="+mn-ea"/>
                <a:cs typeface="+mn-cs"/>
              </a:rPr>
              <a:t> – </a:t>
            </a:r>
            <a:r>
              <a:rPr lang="sv-SE" sz="1200" kern="1200" dirty="0" err="1">
                <a:solidFill>
                  <a:schemeClr val="tx1"/>
                </a:solidFill>
                <a:effectLst/>
                <a:latin typeface="+mn-lt"/>
                <a:ea typeface="+mn-ea"/>
                <a:cs typeface="+mn-cs"/>
              </a:rPr>
              <a:t>especially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want</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recruit</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certain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number</a:t>
            </a:r>
            <a:r>
              <a:rPr lang="sv-SE" sz="1200" kern="1200" dirty="0">
                <a:solidFill>
                  <a:schemeClr val="tx1"/>
                </a:solidFill>
                <a:effectLst/>
                <a:latin typeface="+mn-lt"/>
                <a:ea typeface="+mn-ea"/>
                <a:cs typeface="+mn-cs"/>
              </a:rPr>
              <a:t> of students and </a:t>
            </a:r>
            <a:r>
              <a:rPr lang="sv-SE" sz="1200" kern="1200" dirty="0" err="1">
                <a:solidFill>
                  <a:schemeClr val="tx1"/>
                </a:solidFill>
                <a:effectLst/>
                <a:latin typeface="+mn-lt"/>
                <a:ea typeface="+mn-ea"/>
                <a:cs typeface="+mn-cs"/>
              </a:rPr>
              <a:t>create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viable</a:t>
            </a:r>
            <a:r>
              <a:rPr lang="sv-SE" sz="1200" kern="1200" dirty="0">
                <a:solidFill>
                  <a:schemeClr val="tx1"/>
                </a:solidFill>
                <a:effectLst/>
                <a:latin typeface="+mn-lt"/>
                <a:ea typeface="+mn-ea"/>
                <a:cs typeface="+mn-cs"/>
              </a:rPr>
              <a:t> research environments, and </a:t>
            </a:r>
            <a:r>
              <a:rPr lang="sv-SE" sz="1200" kern="1200" dirty="0" err="1">
                <a:solidFill>
                  <a:schemeClr val="tx1"/>
                </a:solidFill>
                <a:effectLst/>
                <a:latin typeface="+mn-lt"/>
                <a:ea typeface="+mn-ea"/>
                <a:cs typeface="+mn-cs"/>
              </a:rPr>
              <a:t>also</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you</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want</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attract</a:t>
            </a:r>
            <a:r>
              <a:rPr lang="sv-SE" sz="1200" kern="1200" dirty="0">
                <a:solidFill>
                  <a:schemeClr val="tx1"/>
                </a:solidFill>
                <a:effectLst/>
                <a:latin typeface="+mn-lt"/>
                <a:ea typeface="+mn-ea"/>
                <a:cs typeface="+mn-cs"/>
              </a:rPr>
              <a:t> business partners and </a:t>
            </a:r>
            <a:r>
              <a:rPr lang="sv-SE" sz="1200" kern="1200" dirty="0" err="1">
                <a:solidFill>
                  <a:schemeClr val="tx1"/>
                </a:solidFill>
                <a:effectLst/>
                <a:latin typeface="+mn-lt"/>
                <a:ea typeface="+mn-ea"/>
                <a:cs typeface="+mn-cs"/>
              </a:rPr>
              <a:t>qualified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staff</a:t>
            </a:r>
            <a:r>
              <a:rPr lang="sv-SE" sz="1200" kern="1200" dirty="0">
                <a:solidFill>
                  <a:schemeClr val="tx1"/>
                </a:solidFill>
                <a:effectLst/>
                <a:latin typeface="+mn-lt"/>
                <a:ea typeface="+mn-ea"/>
                <a:cs typeface="+mn-cs"/>
              </a:rPr>
              <a:t>. </a:t>
            </a:r>
            <a:endParaRPr lang="sv-SE" dirty="0"/>
          </a:p>
          <a:p>
            <a:endParaRPr lang="sv-SE" dirty="0">
              <a:latin typeface="Times" charset="0"/>
              <a:ea typeface="MS PGothic" charset="0"/>
              <a:cs typeface="MS PGothic" charset="0"/>
            </a:endParaRPr>
          </a:p>
          <a:p>
            <a:r>
              <a:rPr lang="sv-SE" dirty="0">
                <a:latin typeface="Times" charset="0"/>
                <a:ea typeface="MS PGothic" charset="0"/>
                <a:cs typeface="MS PGothic" charset="0"/>
              </a:rPr>
              <a:t>If </a:t>
            </a:r>
            <a:r>
              <a:rPr lang="sv-SE" dirty="0" err="1">
                <a:latin typeface="Times" charset="0"/>
                <a:ea typeface="MS PGothic" charset="0"/>
                <a:cs typeface="MS PGothic" charset="0"/>
              </a:rPr>
              <a:t>we</a:t>
            </a:r>
            <a:r>
              <a:rPr lang="sv-SE" dirty="0">
                <a:latin typeface="Times" charset="0"/>
                <a:ea typeface="MS PGothic" charset="0"/>
                <a:cs typeface="MS PGothic" charset="0"/>
              </a:rPr>
              <a:t> </a:t>
            </a:r>
            <a:r>
              <a:rPr lang="sv-SE" dirty="0" err="1">
                <a:latin typeface="Times" charset="0"/>
                <a:ea typeface="MS PGothic" charset="0"/>
                <a:cs typeface="MS PGothic" charset="0"/>
              </a:rPr>
              <a:t>were</a:t>
            </a:r>
            <a:r>
              <a:rPr lang="sv-SE" dirty="0">
                <a:latin typeface="Times" charset="0"/>
                <a:ea typeface="MS PGothic" charset="0"/>
                <a:cs typeface="MS PGothic" charset="0"/>
              </a:rPr>
              <a:t> to </a:t>
            </a:r>
            <a:r>
              <a:rPr lang="sv-SE" dirty="0" err="1">
                <a:latin typeface="Times" charset="0"/>
                <a:ea typeface="MS PGothic" charset="0"/>
                <a:cs typeface="MS PGothic" charset="0"/>
              </a:rPr>
              <a:t>sum</a:t>
            </a:r>
            <a:r>
              <a:rPr lang="sv-SE" dirty="0">
                <a:latin typeface="Times" charset="0"/>
                <a:ea typeface="MS PGothic" charset="0"/>
                <a:cs typeface="MS PGothic" charset="0"/>
              </a:rPr>
              <a:t> </a:t>
            </a:r>
            <a:r>
              <a:rPr lang="sv-SE" dirty="0" err="1">
                <a:latin typeface="Times" charset="0"/>
                <a:ea typeface="MS PGothic" charset="0"/>
                <a:cs typeface="MS PGothic" charset="0"/>
              </a:rPr>
              <a:t>up</a:t>
            </a:r>
            <a:r>
              <a:rPr lang="sv-SE" dirty="0">
                <a:latin typeface="Times" charset="0"/>
                <a:ea typeface="MS PGothic" charset="0"/>
                <a:cs typeface="MS PGothic" charset="0"/>
              </a:rPr>
              <a:t> our activities and try to </a:t>
            </a:r>
            <a:r>
              <a:rPr lang="sv-SE" dirty="0" err="1">
                <a:latin typeface="Times" charset="0"/>
                <a:ea typeface="MS PGothic" charset="0"/>
                <a:cs typeface="MS PGothic" charset="0"/>
              </a:rPr>
              <a:t>describe</a:t>
            </a:r>
            <a:r>
              <a:rPr lang="sv-SE" dirty="0">
                <a:latin typeface="Times" charset="0"/>
                <a:ea typeface="MS PGothic" charset="0"/>
                <a:cs typeface="MS PGothic" charset="0"/>
              </a:rPr>
              <a:t> the core in a short and </a:t>
            </a:r>
            <a:r>
              <a:rPr lang="sv-SE" dirty="0" err="1">
                <a:latin typeface="Times" charset="0"/>
                <a:ea typeface="MS PGothic" charset="0"/>
                <a:cs typeface="MS PGothic" charset="0"/>
              </a:rPr>
              <a:t>accessible</a:t>
            </a:r>
            <a:r>
              <a:rPr lang="sv-SE" dirty="0">
                <a:latin typeface="Times" charset="0"/>
                <a:ea typeface="MS PGothic" charset="0"/>
                <a:cs typeface="MS PGothic" charset="0"/>
              </a:rPr>
              <a:t> </a:t>
            </a:r>
            <a:r>
              <a:rPr lang="sv-SE" dirty="0" err="1">
                <a:latin typeface="Times" charset="0"/>
                <a:ea typeface="MS PGothic" charset="0"/>
                <a:cs typeface="MS PGothic" charset="0"/>
              </a:rPr>
              <a:t>way</a:t>
            </a:r>
            <a:r>
              <a:rPr lang="sv-SE" dirty="0">
                <a:latin typeface="Times" charset="0"/>
                <a:ea typeface="MS PGothic" charset="0"/>
                <a:cs typeface="MS PGothic" charset="0"/>
              </a:rPr>
              <a:t>, to </a:t>
            </a:r>
            <a:r>
              <a:rPr lang="sv-SE" dirty="0" err="1">
                <a:latin typeface="Times" charset="0"/>
                <a:ea typeface="MS PGothic" charset="0"/>
                <a:cs typeface="MS PGothic" charset="0"/>
              </a:rPr>
              <a:t>convey</a:t>
            </a:r>
            <a:r>
              <a:rPr lang="sv-SE" dirty="0">
                <a:latin typeface="Times" charset="0"/>
                <a:ea typeface="MS PGothic" charset="0"/>
                <a:cs typeface="MS PGothic" charset="0"/>
              </a:rPr>
              <a:t> an image of Mid Sweden University to the surrounding </a:t>
            </a:r>
            <a:r>
              <a:rPr lang="sv-SE" dirty="0" err="1">
                <a:latin typeface="Times" charset="0"/>
                <a:ea typeface="MS PGothic" charset="0"/>
                <a:cs typeface="MS PGothic" charset="0"/>
              </a:rPr>
              <a:t>world</a:t>
            </a:r>
            <a:r>
              <a:rPr lang="sv-SE" dirty="0">
                <a:latin typeface="Times" charset="0"/>
                <a:ea typeface="MS PGothic" charset="0"/>
                <a:cs typeface="MS PGothic" charset="0"/>
              </a:rPr>
              <a:t>, </a:t>
            </a:r>
            <a:r>
              <a:rPr lang="sv-SE" dirty="0" err="1">
                <a:latin typeface="Times" charset="0"/>
                <a:ea typeface="MS PGothic" charset="0"/>
                <a:cs typeface="MS PGothic" charset="0"/>
              </a:rPr>
              <a:t>we</a:t>
            </a:r>
            <a:r>
              <a:rPr lang="sv-SE" dirty="0">
                <a:latin typeface="Times" charset="0"/>
                <a:ea typeface="MS PGothic" charset="0"/>
                <a:cs typeface="MS PGothic" charset="0"/>
              </a:rPr>
              <a:t> </a:t>
            </a:r>
            <a:r>
              <a:rPr lang="sv-SE" dirty="0" err="1">
                <a:latin typeface="Times" charset="0"/>
                <a:ea typeface="MS PGothic" charset="0"/>
                <a:cs typeface="MS PGothic" charset="0"/>
              </a:rPr>
              <a:t>would</a:t>
            </a:r>
            <a:r>
              <a:rPr lang="sv-SE" dirty="0">
                <a:latin typeface="Times" charset="0"/>
                <a:ea typeface="MS PGothic" charset="0"/>
                <a:cs typeface="MS PGothic" charset="0"/>
              </a:rPr>
              <a:t> start with the </a:t>
            </a:r>
            <a:r>
              <a:rPr lang="sv-SE" dirty="0" err="1">
                <a:latin typeface="Times" charset="0"/>
                <a:ea typeface="MS PGothic" charset="0"/>
                <a:cs typeface="MS PGothic" charset="0"/>
              </a:rPr>
              <a:t>goal</a:t>
            </a:r>
            <a:r>
              <a:rPr lang="sv-SE" dirty="0">
                <a:latin typeface="Times" charset="0"/>
                <a:ea typeface="MS PGothic" charset="0"/>
                <a:cs typeface="MS PGothic" charset="0"/>
              </a:rPr>
              <a:t> the </a:t>
            </a:r>
            <a:r>
              <a:rPr lang="sv-SE" dirty="0" err="1">
                <a:latin typeface="Times" charset="0"/>
                <a:ea typeface="MS PGothic" charset="0"/>
                <a:cs typeface="MS PGothic" charset="0"/>
              </a:rPr>
              <a:t>individuals</a:t>
            </a:r>
            <a:r>
              <a:rPr lang="sv-SE" dirty="0">
                <a:latin typeface="Times" charset="0"/>
                <a:ea typeface="MS PGothic" charset="0"/>
                <a:cs typeface="MS PGothic" charset="0"/>
              </a:rPr>
              <a:t>; the student, the researcher, the </a:t>
            </a:r>
            <a:r>
              <a:rPr lang="sv-SE" dirty="0" err="1">
                <a:latin typeface="Times" charset="0"/>
                <a:ea typeface="MS PGothic" charset="0"/>
                <a:cs typeface="MS PGothic" charset="0"/>
              </a:rPr>
              <a:t>employee</a:t>
            </a:r>
            <a:r>
              <a:rPr lang="sv-SE" dirty="0">
                <a:latin typeface="Times" charset="0"/>
                <a:ea typeface="MS PGothic" charset="0"/>
                <a:cs typeface="MS PGothic" charset="0"/>
              </a:rPr>
              <a:t>, and their </a:t>
            </a:r>
            <a:r>
              <a:rPr lang="sv-SE" dirty="0" err="1">
                <a:latin typeface="Times" charset="0"/>
                <a:ea typeface="MS PGothic" charset="0"/>
                <a:cs typeface="MS PGothic" charset="0"/>
              </a:rPr>
              <a:t>reasons</a:t>
            </a:r>
            <a:r>
              <a:rPr lang="sv-SE" dirty="0">
                <a:latin typeface="Times" charset="0"/>
                <a:ea typeface="MS PGothic" charset="0"/>
                <a:cs typeface="MS PGothic" charset="0"/>
              </a:rPr>
              <a:t> for coming to Mid Sweden University. </a:t>
            </a:r>
            <a:r>
              <a:rPr lang="sv-SE" dirty="0" err="1">
                <a:latin typeface="Times" charset="0"/>
                <a:ea typeface="MS PGothic" charset="0"/>
                <a:cs typeface="MS PGothic" charset="0"/>
              </a:rPr>
              <a:t>That</a:t>
            </a:r>
            <a:r>
              <a:rPr lang="sv-SE" dirty="0">
                <a:latin typeface="Times" charset="0"/>
                <a:ea typeface="MS PGothic" charset="0"/>
                <a:cs typeface="MS PGothic" charset="0"/>
              </a:rPr>
              <a:t> is our starting </a:t>
            </a:r>
            <a:r>
              <a:rPr lang="sv-SE" dirty="0" err="1">
                <a:latin typeface="Times" charset="0"/>
                <a:ea typeface="MS PGothic" charset="0"/>
                <a:cs typeface="MS PGothic" charset="0"/>
              </a:rPr>
              <a:t>point</a:t>
            </a:r>
            <a:r>
              <a:rPr lang="sv-SE" dirty="0">
                <a:latin typeface="Times" charset="0"/>
                <a:ea typeface="MS PGothic" charset="0"/>
                <a:cs typeface="MS PGothic" charset="0"/>
              </a:rPr>
              <a:t> </a:t>
            </a:r>
            <a:r>
              <a:rPr lang="sv-SE" dirty="0" err="1">
                <a:latin typeface="Times" charset="0"/>
                <a:ea typeface="MS PGothic" charset="0"/>
                <a:cs typeface="MS PGothic" charset="0"/>
              </a:rPr>
              <a:t>when</a:t>
            </a:r>
            <a:r>
              <a:rPr lang="sv-SE" dirty="0">
                <a:latin typeface="Times" charset="0"/>
                <a:ea typeface="MS PGothic" charset="0"/>
                <a:cs typeface="MS PGothic" charset="0"/>
              </a:rPr>
              <a:t> </a:t>
            </a:r>
            <a:r>
              <a:rPr lang="sv-SE" dirty="0" err="1">
                <a:latin typeface="Times" charset="0"/>
                <a:ea typeface="MS PGothic" charset="0"/>
                <a:cs typeface="MS PGothic" charset="0"/>
              </a:rPr>
              <a:t>we</a:t>
            </a:r>
            <a:r>
              <a:rPr lang="sv-SE" dirty="0">
                <a:latin typeface="Times" charset="0"/>
                <a:ea typeface="MS PGothic" charset="0"/>
                <a:cs typeface="MS PGothic" charset="0"/>
              </a:rPr>
              <a:t> working </a:t>
            </a:r>
            <a:r>
              <a:rPr lang="sv-SE" dirty="0" err="1">
                <a:latin typeface="Times" charset="0"/>
                <a:ea typeface="MS PGothic" charset="0"/>
                <a:cs typeface="MS PGothic" charset="0"/>
              </a:rPr>
              <a:t>strategically</a:t>
            </a:r>
            <a:r>
              <a:rPr lang="sv-SE" dirty="0">
                <a:latin typeface="Times" charset="0"/>
                <a:ea typeface="MS PGothic" charset="0"/>
                <a:cs typeface="MS PGothic" charset="0"/>
              </a:rPr>
              <a:t> with the image of </a:t>
            </a:r>
            <a:r>
              <a:rPr lang="sv-SE" dirty="0" err="1">
                <a:latin typeface="Times" charset="0"/>
                <a:ea typeface="MS PGothic" charset="0"/>
                <a:cs typeface="MS PGothic" charset="0"/>
              </a:rPr>
              <a:t>what</a:t>
            </a:r>
            <a:r>
              <a:rPr lang="sv-SE" dirty="0">
                <a:latin typeface="Times" charset="0"/>
                <a:ea typeface="MS PGothic" charset="0"/>
                <a:cs typeface="MS PGothic" charset="0"/>
              </a:rPr>
              <a:t> </a:t>
            </a:r>
            <a:r>
              <a:rPr lang="sv-SE" dirty="0" err="1">
                <a:latin typeface="Times" charset="0"/>
                <a:ea typeface="MS PGothic" charset="0"/>
                <a:cs typeface="MS PGothic" charset="0"/>
              </a:rPr>
              <a:t>we</a:t>
            </a:r>
            <a:r>
              <a:rPr lang="sv-SE" dirty="0">
                <a:latin typeface="Times" charset="0"/>
                <a:ea typeface="MS PGothic" charset="0"/>
                <a:cs typeface="MS PGothic" charset="0"/>
              </a:rPr>
              <a:t> are and </a:t>
            </a:r>
            <a:r>
              <a:rPr lang="sv-SE" dirty="0" err="1">
                <a:latin typeface="Times" charset="0"/>
                <a:ea typeface="MS PGothic" charset="0"/>
                <a:cs typeface="MS PGothic" charset="0"/>
              </a:rPr>
              <a:t>what</a:t>
            </a:r>
            <a:r>
              <a:rPr lang="sv-SE" dirty="0">
                <a:latin typeface="Times" charset="0"/>
                <a:ea typeface="MS PGothic" charset="0"/>
                <a:cs typeface="MS PGothic" charset="0"/>
              </a:rPr>
              <a:t> </a:t>
            </a:r>
            <a:r>
              <a:rPr lang="sv-SE" dirty="0" err="1">
                <a:latin typeface="Times" charset="0"/>
                <a:ea typeface="MS PGothic" charset="0"/>
                <a:cs typeface="MS PGothic" charset="0"/>
              </a:rPr>
              <a:t>we</a:t>
            </a:r>
            <a:r>
              <a:rPr lang="sv-SE" dirty="0">
                <a:latin typeface="Times" charset="0"/>
                <a:ea typeface="MS PGothic" charset="0"/>
                <a:cs typeface="MS PGothic" charset="0"/>
              </a:rPr>
              <a:t> </a:t>
            </a:r>
            <a:r>
              <a:rPr lang="sv-SE" dirty="0" err="1">
                <a:latin typeface="Times" charset="0"/>
                <a:ea typeface="MS PGothic" charset="0"/>
                <a:cs typeface="MS PGothic" charset="0"/>
              </a:rPr>
              <a:t>stand</a:t>
            </a:r>
            <a:r>
              <a:rPr lang="sv-SE" dirty="0">
                <a:latin typeface="Times" charset="0"/>
                <a:ea typeface="MS PGothic" charset="0"/>
                <a:cs typeface="MS PGothic" charset="0"/>
              </a:rPr>
              <a:t> for, i.e. the brand Mid Sweden University. </a:t>
            </a:r>
            <a:r>
              <a:rPr lang="sv-SE" baseline="0" dirty="0">
                <a:latin typeface="Times" charset="0"/>
                <a:ea typeface="MS PGothic" charset="0"/>
                <a:cs typeface="MS PGothic" charset="0"/>
              </a:rPr>
              <a:t> </a:t>
            </a:r>
          </a:p>
          <a:p>
            <a:endParaRPr lang="sv-SE" baseline="0" dirty="0">
              <a:latin typeface="Times" charset="0"/>
              <a:ea typeface="MS PGothic" charset="0"/>
              <a:cs typeface="MS PGothic" charset="0"/>
            </a:endParaRPr>
          </a:p>
        </p:txBody>
      </p:sp>
      <p:sp>
        <p:nvSpPr>
          <p:cNvPr id="4" name="Platshållare för bildnummer 3"/>
          <p:cNvSpPr>
            <a:spLocks noGrp="1"/>
          </p:cNvSpPr>
          <p:nvPr>
            <p:ph type="sldNum" sz="quarter" idx="10"/>
          </p:nvPr>
        </p:nvSpPr>
        <p:spPr/>
        <p:txBody>
          <a:bodyPr/>
          <a:lstStyle/>
          <a:p>
            <a:fld id="{9C7C2188-90C9-4DE2-9CC5-BA3A554B7687}" type="slidenum">
              <a:rPr lang="sv-SE" smtClean="0"/>
              <a:t>12</a:t>
            </a:fld>
            <a:endParaRPr lang="sv-SE"/>
          </a:p>
        </p:txBody>
      </p:sp>
    </p:spTree>
    <p:extLst>
      <p:ext uri="{BB962C8B-B14F-4D97-AF65-F5344CB8AC3E}">
        <p14:creationId xmlns:p14="http://schemas.microsoft.com/office/powerpoint/2010/main" val="222337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latin typeface="+mn-lt"/>
                <a:ea typeface="+mn-ea"/>
                <a:cs typeface="+mn-cs"/>
              </a:rPr>
              <a:t>The </a:t>
            </a:r>
            <a:r>
              <a:rPr lang="sv-SE" sz="1200" b="0" kern="1200" dirty="0" err="1">
                <a:solidFill>
                  <a:schemeClr val="tx1"/>
                </a:solidFill>
                <a:latin typeface="+mn-lt"/>
                <a:ea typeface="+mn-ea"/>
                <a:cs typeface="+mn-cs"/>
              </a:rPr>
              <a:t>number</a:t>
            </a:r>
            <a:r>
              <a:rPr lang="sv-SE" sz="1200" b="0" kern="1200" dirty="0">
                <a:solidFill>
                  <a:schemeClr val="tx1"/>
                </a:solidFill>
                <a:latin typeface="+mn-lt"/>
                <a:ea typeface="+mn-ea"/>
                <a:cs typeface="+mn-cs"/>
              </a:rPr>
              <a:t> of </a:t>
            </a:r>
            <a:r>
              <a:rPr lang="sv-SE" sz="1200" b="0" kern="1200" dirty="0" err="1">
                <a:solidFill>
                  <a:schemeClr val="tx1"/>
                </a:solidFill>
                <a:latin typeface="+mn-lt"/>
                <a:ea typeface="+mn-ea"/>
                <a:cs typeface="+mn-cs"/>
              </a:rPr>
              <a:t>individuals</a:t>
            </a:r>
            <a:r>
              <a:rPr lang="sv-SE" sz="1200" b="0" kern="1200" dirty="0">
                <a:solidFill>
                  <a:schemeClr val="tx1"/>
                </a:solidFill>
                <a:latin typeface="+mn-lt"/>
                <a:ea typeface="+mn-ea"/>
                <a:cs typeface="+mn-cs"/>
              </a:rPr>
              <a:t> </a:t>
            </a:r>
            <a:r>
              <a:rPr lang="sv-SE" sz="1200" b="0" kern="1200" dirty="0" err="1">
                <a:solidFill>
                  <a:schemeClr val="tx1"/>
                </a:solidFill>
                <a:latin typeface="+mn-lt"/>
                <a:ea typeface="+mn-ea"/>
                <a:cs typeface="+mn-cs"/>
              </a:rPr>
              <a:t>including</a:t>
            </a:r>
            <a:r>
              <a:rPr lang="sv-SE" sz="1200" b="0" kern="1200" dirty="0">
                <a:solidFill>
                  <a:schemeClr val="tx1"/>
                </a:solidFill>
                <a:latin typeface="+mn-lt"/>
                <a:ea typeface="+mn-ea"/>
                <a:cs typeface="+mn-cs"/>
              </a:rPr>
              <a:t> campus </a:t>
            </a:r>
            <a:r>
              <a:rPr lang="sv-SE" dirty="0"/>
              <a:t>and </a:t>
            </a:r>
            <a:r>
              <a:rPr lang="sv-SE" sz="1200" b="0" kern="1200" dirty="0">
                <a:solidFill>
                  <a:schemeClr val="tx1"/>
                </a:solidFill>
                <a:latin typeface="+mn-lt"/>
                <a:ea typeface="+mn-ea"/>
                <a:cs typeface="+mn-cs"/>
              </a:rPr>
              <a:t>distance education students, </a:t>
            </a:r>
            <a:r>
              <a:rPr lang="sv-SE" sz="1200" b="0" kern="1200" dirty="0" err="1">
                <a:solidFill>
                  <a:schemeClr val="tx1"/>
                </a:solidFill>
                <a:latin typeface="+mn-lt"/>
                <a:ea typeface="+mn-ea"/>
                <a:cs typeface="+mn-cs"/>
              </a:rPr>
              <a:t>but</a:t>
            </a:r>
            <a:r>
              <a:rPr lang="sv-SE" sz="1200" b="0" kern="1200" dirty="0">
                <a:solidFill>
                  <a:schemeClr val="tx1"/>
                </a:solidFill>
                <a:latin typeface="+mn-lt"/>
                <a:ea typeface="+mn-ea"/>
                <a:cs typeface="+mn-cs"/>
              </a:rPr>
              <a:t> not IT-distance students, in 2016/2017. (education with </a:t>
            </a:r>
            <a:r>
              <a:rPr lang="sv-SE" sz="1200" b="0" kern="1200" dirty="0" err="1">
                <a:solidFill>
                  <a:schemeClr val="tx1"/>
                </a:solidFill>
                <a:latin typeface="+mn-lt"/>
                <a:ea typeface="+mn-ea"/>
                <a:cs typeface="+mn-cs"/>
              </a:rPr>
              <a:t>direct</a:t>
            </a:r>
            <a:r>
              <a:rPr lang="sv-SE" sz="1200" b="0" kern="1200" dirty="0">
                <a:solidFill>
                  <a:schemeClr val="tx1"/>
                </a:solidFill>
                <a:latin typeface="+mn-lt"/>
                <a:ea typeface="+mn-ea"/>
                <a:cs typeface="+mn-cs"/>
              </a:rPr>
              <a:t> </a:t>
            </a:r>
            <a:r>
              <a:rPr lang="sv-SE" sz="1200" b="0" kern="1200" dirty="0" err="1">
                <a:solidFill>
                  <a:schemeClr val="tx1"/>
                </a:solidFill>
                <a:latin typeface="+mn-lt"/>
                <a:ea typeface="+mn-ea"/>
                <a:cs typeface="+mn-cs"/>
              </a:rPr>
              <a:t>government</a:t>
            </a:r>
            <a:r>
              <a:rPr lang="sv-SE" sz="1200" b="0" kern="1200" dirty="0">
                <a:solidFill>
                  <a:schemeClr val="tx1"/>
                </a:solidFill>
                <a:latin typeface="+mn-lt"/>
                <a:ea typeface="+mn-ea"/>
                <a:cs typeface="+mn-cs"/>
              </a:rPr>
              <a:t> funding, not  </a:t>
            </a:r>
            <a:r>
              <a:rPr lang="sv-SE" sz="1200" b="0" kern="1200" dirty="0" err="1">
                <a:solidFill>
                  <a:schemeClr val="tx1"/>
                </a:solidFill>
                <a:latin typeface="+mn-lt"/>
                <a:ea typeface="+mn-ea"/>
                <a:cs typeface="+mn-cs"/>
              </a:rPr>
              <a:t>contract</a:t>
            </a:r>
            <a:r>
              <a:rPr lang="sv-SE" sz="1200" b="0" kern="1200" dirty="0">
                <a:solidFill>
                  <a:schemeClr val="tx1"/>
                </a:solidFill>
                <a:latin typeface="+mn-lt"/>
                <a:ea typeface="+mn-ea"/>
                <a:cs typeface="+mn-cs"/>
              </a:rPr>
              <a:t> education).</a:t>
            </a:r>
          </a:p>
          <a:p>
            <a:endParaRPr lang="sv-SE" sz="1200" b="0" kern="1200" dirty="0">
              <a:solidFill>
                <a:schemeClr val="tx1"/>
              </a:solidFill>
              <a:latin typeface="+mn-lt"/>
              <a:ea typeface="+mn-ea"/>
              <a:cs typeface="+mn-cs"/>
            </a:endParaRPr>
          </a:p>
          <a:p>
            <a:pPr eaLnBrk="1" hangingPunct="1"/>
            <a:r>
              <a:rPr lang="sv-SE" sz="1200" dirty="0">
                <a:latin typeface="+mn-lt"/>
                <a:ea typeface="ＭＳ Ｐゴシック" charset="0"/>
                <a:cs typeface="ＭＳ Ｐゴシック" charset="0"/>
              </a:rPr>
              <a:t>Source</a:t>
            </a:r>
            <a:r>
              <a:rPr lang="sv-SE" sz="1200">
                <a:latin typeface="+mn-lt"/>
                <a:ea typeface="ＭＳ Ｐゴシック" charset="0"/>
                <a:cs typeface="ＭＳ Ｐゴシック" charset="0"/>
              </a:rPr>
              <a:t>:</a:t>
            </a:r>
            <a:r>
              <a:rPr lang="sv-SE" sz="1200" baseline="0">
                <a:latin typeface="+mn-lt"/>
                <a:ea typeface="ＭＳ Ｐゴシック" charset="0"/>
                <a:cs typeface="ＭＳ Ｐゴシック" charset="0"/>
              </a:rPr>
              <a:t> ULS</a:t>
            </a:r>
            <a:endParaRPr lang="sv-SE" sz="1200" dirty="0">
              <a:latin typeface="+mn-lt"/>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13</a:t>
            </a:fld>
            <a:endParaRPr lang="sv-SE"/>
          </a:p>
        </p:txBody>
      </p:sp>
    </p:spTree>
    <p:extLst>
      <p:ext uri="{BB962C8B-B14F-4D97-AF65-F5344CB8AC3E}">
        <p14:creationId xmlns:p14="http://schemas.microsoft.com/office/powerpoint/2010/main" val="36707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number</a:t>
            </a:r>
            <a:r>
              <a:rPr lang="sv-SE" dirty="0"/>
              <a:t> </a:t>
            </a:r>
            <a:r>
              <a:rPr lang="sv-SE" dirty="0" err="1"/>
              <a:t>of</a:t>
            </a:r>
            <a:r>
              <a:rPr lang="sv-SE" dirty="0"/>
              <a:t> full-</a:t>
            </a:r>
            <a:r>
              <a:rPr lang="sv-SE" dirty="0" err="1"/>
              <a:t>time</a:t>
            </a:r>
            <a:r>
              <a:rPr lang="sv-SE" dirty="0"/>
              <a:t> </a:t>
            </a:r>
            <a:r>
              <a:rPr lang="sv-SE" dirty="0" err="1"/>
              <a:t>equivalent</a:t>
            </a:r>
            <a:r>
              <a:rPr lang="sv-SE" dirty="0"/>
              <a:t> students (</a:t>
            </a:r>
            <a:r>
              <a:rPr lang="sv-SE" dirty="0" err="1"/>
              <a:t>yearly</a:t>
            </a:r>
            <a:r>
              <a:rPr lang="sv-SE" dirty="0"/>
              <a:t>),</a:t>
            </a:r>
            <a:r>
              <a:rPr lang="sv-SE" baseline="0" dirty="0"/>
              <a:t> </a:t>
            </a:r>
            <a:r>
              <a:rPr lang="sv-SE" baseline="0" dirty="0" err="1"/>
              <a:t>with</a:t>
            </a:r>
            <a:r>
              <a:rPr lang="sv-SE" baseline="0" dirty="0"/>
              <a:t> </a:t>
            </a:r>
            <a:r>
              <a:rPr lang="sv-SE" baseline="0" dirty="0" err="1"/>
              <a:t>direct</a:t>
            </a:r>
            <a:r>
              <a:rPr lang="sv-SE" baseline="0" dirty="0"/>
              <a:t> </a:t>
            </a:r>
            <a:r>
              <a:rPr lang="sv-SE" baseline="0" dirty="0" err="1"/>
              <a:t>government</a:t>
            </a:r>
            <a:r>
              <a:rPr lang="sv-SE" baseline="0" dirty="0"/>
              <a:t> </a:t>
            </a:r>
            <a:r>
              <a:rPr lang="sv-SE" baseline="0" dirty="0" err="1"/>
              <a:t>funding</a:t>
            </a:r>
            <a:r>
              <a:rPr lang="sv-SE" baseline="0" dirty="0"/>
              <a:t>.</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14</a:t>
            </a:fld>
            <a:endParaRPr lang="sv-SE"/>
          </a:p>
        </p:txBody>
      </p:sp>
    </p:spTree>
    <p:extLst>
      <p:ext uri="{BB962C8B-B14F-4D97-AF65-F5344CB8AC3E}">
        <p14:creationId xmlns:p14="http://schemas.microsoft.com/office/powerpoint/2010/main" val="49941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New students at Mid Sweden University 2016/2017</a:t>
            </a:r>
          </a:p>
          <a:p>
            <a:pPr eaLnBrk="1" hangingPunct="1"/>
            <a:endParaRPr lang="sv-SE" sz="1200" dirty="0">
              <a:latin typeface="+mn-lt"/>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ea typeface="ＭＳ Ｐゴシック" charset="0"/>
                <a:cs typeface="ＭＳ Ｐゴシック" charset="0"/>
              </a:rPr>
              <a:t>The </a:t>
            </a:r>
            <a:r>
              <a:rPr lang="sv-SE" sz="1200" dirty="0" err="1">
                <a:latin typeface="+mn-lt"/>
                <a:ea typeface="ＭＳ Ｐゴシック" charset="0"/>
                <a:cs typeface="ＭＳ Ｐゴシック" charset="0"/>
              </a:rPr>
              <a:t>slide</a:t>
            </a:r>
            <a:r>
              <a:rPr lang="sv-SE" sz="1200" dirty="0">
                <a:latin typeface="+mn-lt"/>
                <a:ea typeface="ＭＳ Ｐゴシック" charset="0"/>
                <a:cs typeface="ＭＳ Ｐゴシック" charset="0"/>
              </a:rPr>
              <a:t> shows all new students (new at a higher education </a:t>
            </a:r>
            <a:r>
              <a:rPr lang="sv-SE" sz="1200" dirty="0" err="1">
                <a:latin typeface="+mn-lt"/>
                <a:ea typeface="ＭＳ Ｐゴシック" charset="0"/>
                <a:cs typeface="ＭＳ Ｐゴシック" charset="0"/>
              </a:rPr>
              <a:t>institute</a:t>
            </a:r>
            <a:r>
              <a:rPr lang="sv-SE" sz="1200" dirty="0">
                <a:latin typeface="+mn-lt"/>
                <a:ea typeface="ＭＳ Ｐゴシック" charset="0"/>
                <a:cs typeface="ＭＳ Ｐゴシック" charset="0"/>
              </a:rPr>
              <a:t>) who started </a:t>
            </a:r>
            <a:r>
              <a:rPr lang="sv-SE" sz="1200" dirty="0" err="1">
                <a:latin typeface="+mn-lt"/>
                <a:ea typeface="ＭＳ Ｐゴシック" charset="0"/>
                <a:cs typeface="ＭＳ Ｐゴシック" charset="0"/>
              </a:rPr>
              <a:t>studying</a:t>
            </a:r>
            <a:r>
              <a:rPr lang="sv-SE" sz="1200" dirty="0">
                <a:latin typeface="+mn-lt"/>
                <a:ea typeface="ＭＳ Ｐゴシック" charset="0"/>
                <a:cs typeface="ＭＳ Ｐゴシック" charset="0"/>
              </a:rPr>
              <a:t> at Mid Sweden University in </a:t>
            </a:r>
            <a:r>
              <a:rPr lang="sv-SE" dirty="0"/>
              <a:t>2016/2017</a:t>
            </a:r>
            <a:r>
              <a:rPr lang="sv-SE" sz="1200" dirty="0">
                <a:latin typeface="+mn-lt"/>
                <a:ea typeface="ＭＳ Ｐゴシック" charset="0"/>
                <a:cs typeface="ＭＳ Ｐゴシック" charset="0"/>
              </a:rPr>
              <a:t>. The number</a:t>
            </a:r>
            <a:r>
              <a:rPr lang="sv-SE" dirty="0">
                <a:ea typeface="ＭＳ Ｐゴシック" charset="0"/>
                <a:cs typeface="ＭＳ Ｐゴシック" charset="0"/>
              </a:rPr>
              <a:t>s show where the students </a:t>
            </a:r>
            <a:r>
              <a:rPr lang="sv-SE" dirty="0" err="1">
                <a:ea typeface="ＭＳ Ｐゴシック" charset="0"/>
                <a:cs typeface="ＭＳ Ｐゴシック" charset="0"/>
              </a:rPr>
              <a:t>were</a:t>
            </a:r>
            <a:r>
              <a:rPr lang="sv-SE" dirty="0">
                <a:ea typeface="ＭＳ Ｐゴシック" charset="0"/>
                <a:cs typeface="ＭＳ Ｐゴシック" charset="0"/>
              </a:rPr>
              <a:t> </a:t>
            </a:r>
            <a:r>
              <a:rPr lang="sv-SE" dirty="0" err="1">
                <a:ea typeface="ＭＳ Ｐゴシック" charset="0"/>
                <a:cs typeface="ＭＳ Ｐゴシック" charset="0"/>
              </a:rPr>
              <a:t>registred</a:t>
            </a:r>
            <a:r>
              <a:rPr lang="sv-SE" dirty="0">
                <a:ea typeface="ＭＳ Ｐゴシック" charset="0"/>
                <a:cs typeface="ＭＳ Ｐゴシック" charset="0"/>
              </a:rPr>
              <a:t> at the time of the application</a:t>
            </a:r>
            <a:r>
              <a:rPr lang="sv-SE" sz="1200" dirty="0">
                <a:latin typeface="+mn-lt"/>
                <a:ea typeface="ＭＳ Ｐゴシック" charset="0"/>
                <a:cs typeface="ＭＳ Ｐゴシック" charset="0"/>
              </a:rPr>
              <a:t>.</a:t>
            </a:r>
            <a:r>
              <a:rPr lang="sv-SE" sz="1200" strike="noStrike" dirty="0">
                <a:latin typeface="+mn-lt"/>
                <a:ea typeface="ＭＳ Ｐゴシック" charset="0"/>
                <a:cs typeface="ＭＳ Ｐゴシック" charset="0"/>
              </a:rPr>
              <a:t> The total </a:t>
            </a:r>
            <a:r>
              <a:rPr lang="sv-SE" sz="1200" strike="noStrike" dirty="0" err="1">
                <a:latin typeface="+mn-lt"/>
                <a:ea typeface="ＭＳ Ｐゴシック" charset="0"/>
                <a:cs typeface="ＭＳ Ｐゴシック" charset="0"/>
              </a:rPr>
              <a:t>number</a:t>
            </a:r>
            <a:r>
              <a:rPr lang="sv-SE" sz="1200" strike="noStrike" dirty="0">
                <a:latin typeface="+mn-lt"/>
                <a:ea typeface="ＭＳ Ｐゴシック" charset="0"/>
                <a:cs typeface="ＭＳ Ｐゴシック" charset="0"/>
              </a:rPr>
              <a:t> of </a:t>
            </a:r>
            <a:r>
              <a:rPr lang="sv-SE" sz="1200" strike="noStrike" dirty="0" err="1">
                <a:latin typeface="+mn-lt"/>
                <a:ea typeface="ＭＳ Ｐゴシック" charset="0"/>
                <a:cs typeface="ＭＳ Ｐゴシック" charset="0"/>
              </a:rPr>
              <a:t>beginners</a:t>
            </a:r>
            <a:r>
              <a:rPr lang="sv-SE" sz="1200" strike="noStrike" dirty="0">
                <a:latin typeface="+mn-lt"/>
                <a:ea typeface="ＭＳ Ｐゴシック" charset="0"/>
                <a:cs typeface="ＭＳ Ｐゴシック" charset="0"/>
              </a:rPr>
              <a:t> </a:t>
            </a:r>
            <a:r>
              <a:rPr lang="sv-SE" sz="1200" strike="noStrike" dirty="0" err="1">
                <a:latin typeface="+mn-lt"/>
                <a:ea typeface="ＭＳ Ｐゴシック" charset="0"/>
                <a:cs typeface="ＭＳ Ｐゴシック" charset="0"/>
              </a:rPr>
              <a:t>were</a:t>
            </a:r>
            <a:r>
              <a:rPr lang="sv-SE" sz="1200" strike="noStrike" dirty="0">
                <a:latin typeface="+mn-lt"/>
                <a:ea typeface="ＭＳ Ｐゴシック" charset="0"/>
                <a:cs typeface="ＭＳ Ｐゴシック" charset="0"/>
              </a:rPr>
              <a:t> 6397 (last </a:t>
            </a:r>
            <a:r>
              <a:rPr lang="sv-SE" sz="1200" strike="noStrike" dirty="0" err="1">
                <a:latin typeface="+mn-lt"/>
                <a:ea typeface="ＭＳ Ｐゴシック" charset="0"/>
                <a:cs typeface="ＭＳ Ｐゴシック" charset="0"/>
              </a:rPr>
              <a:t>year</a:t>
            </a:r>
            <a:r>
              <a:rPr lang="sv-SE" sz="1200" strike="noStrike" dirty="0">
                <a:latin typeface="+mn-lt"/>
                <a:ea typeface="ＭＳ Ｐゴシック" charset="0"/>
                <a:cs typeface="ＭＳ Ｐゴシック" charset="0"/>
              </a:rPr>
              <a:t>, the </a:t>
            </a:r>
            <a:r>
              <a:rPr lang="sv-SE" sz="1200" strike="noStrike" dirty="0" err="1">
                <a:latin typeface="+mn-lt"/>
                <a:ea typeface="ＭＳ Ｐゴシック" charset="0"/>
                <a:cs typeface="ＭＳ Ｐゴシック" charset="0"/>
              </a:rPr>
              <a:t>number</a:t>
            </a:r>
            <a:r>
              <a:rPr lang="sv-SE" sz="1200" strike="noStrike" dirty="0">
                <a:latin typeface="+mn-lt"/>
                <a:ea typeface="ＭＳ Ｐゴシック" charset="0"/>
                <a:cs typeface="ＭＳ Ｐゴシック" charset="0"/>
              </a:rPr>
              <a:t> </a:t>
            </a:r>
            <a:r>
              <a:rPr lang="sv-SE" sz="1200" strike="noStrike" dirty="0" err="1">
                <a:latin typeface="+mn-lt"/>
                <a:ea typeface="ＭＳ Ｐゴシック" charset="0"/>
                <a:cs typeface="ＭＳ Ｐゴシック" charset="0"/>
              </a:rPr>
              <a:t>was</a:t>
            </a:r>
            <a:r>
              <a:rPr lang="sv-SE" sz="1200" strike="noStrike" dirty="0">
                <a:latin typeface="+mn-lt"/>
                <a:ea typeface="ＭＳ Ｐゴシック" charset="0"/>
                <a:cs typeface="ＭＳ Ｐゴシック" charset="0"/>
              </a:rPr>
              <a:t> 6893), </a:t>
            </a:r>
            <a:r>
              <a:rPr lang="sv-SE" sz="1200" dirty="0">
                <a:latin typeface="+mn-lt"/>
                <a:ea typeface="ＭＳ Ｐゴシック" charset="0"/>
                <a:cs typeface="ＭＳ Ｐゴシック" charset="0"/>
              </a:rPr>
              <a:t>and out of </a:t>
            </a:r>
            <a:r>
              <a:rPr lang="sv-SE" sz="1200" dirty="0" err="1">
                <a:latin typeface="+mn-lt"/>
                <a:ea typeface="ＭＳ Ｐゴシック" charset="0"/>
                <a:cs typeface="ＭＳ Ｐゴシック" charset="0"/>
              </a:rPr>
              <a:t>these</a:t>
            </a:r>
            <a:r>
              <a:rPr lang="sv-SE" sz="1200" dirty="0">
                <a:latin typeface="+mn-lt"/>
                <a:ea typeface="ＭＳ Ｐゴシック" charset="0"/>
                <a:cs typeface="ＭＳ Ｐゴシック" charset="0"/>
              </a:rPr>
              <a:t>, 16% </a:t>
            </a:r>
            <a:r>
              <a:rPr lang="sv-SE" sz="1200" dirty="0" err="1">
                <a:latin typeface="+mn-lt"/>
                <a:ea typeface="ＭＳ Ｐゴシック" charset="0"/>
                <a:cs typeface="ＭＳ Ｐゴシック" charset="0"/>
              </a:rPr>
              <a:t>came</a:t>
            </a:r>
            <a:r>
              <a:rPr lang="sv-SE" sz="1200" dirty="0">
                <a:latin typeface="+mn-lt"/>
                <a:ea typeface="ＭＳ Ｐゴシック" charset="0"/>
                <a:cs typeface="ＭＳ Ｐゴシック" charset="0"/>
              </a:rPr>
              <a:t> from the Mid Sweden University region.</a:t>
            </a:r>
          </a:p>
          <a:p>
            <a:pPr eaLnBrk="1" hangingPunct="1"/>
            <a:endParaRPr lang="sv-SE" sz="1200" dirty="0">
              <a:latin typeface="+mn-l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err="1"/>
              <a:t>Every</a:t>
            </a:r>
            <a:r>
              <a:rPr lang="sv-SE" dirty="0"/>
              <a:t> </a:t>
            </a:r>
            <a:r>
              <a:rPr lang="sv-SE" dirty="0" err="1"/>
              <a:t>third</a:t>
            </a:r>
            <a:r>
              <a:rPr lang="sv-SE" dirty="0"/>
              <a:t> new student from Jämtland and Västernorrland </a:t>
            </a:r>
            <a:r>
              <a:rPr lang="sv-SE" dirty="0" err="1"/>
              <a:t>choose</a:t>
            </a:r>
            <a:r>
              <a:rPr lang="sv-SE" dirty="0"/>
              <a:t> Mid Sweden University.</a:t>
            </a:r>
            <a:endParaRPr lang="sv-SE" sz="1200" dirty="0">
              <a:latin typeface="+mn-lt"/>
              <a:ea typeface="ＭＳ Ｐゴシック" charset="0"/>
              <a:cs typeface="ＭＳ Ｐゴシック" charset="0"/>
            </a:endParaRPr>
          </a:p>
          <a:p>
            <a:pPr eaLnBrk="1" hangingPunct="1"/>
            <a:endParaRPr lang="sv-SE" sz="1200" dirty="0">
              <a:latin typeface="+mn-lt"/>
              <a:ea typeface="ＭＳ Ｐゴシック" charset="0"/>
              <a:cs typeface="ＭＳ Ｐゴシック" charset="0"/>
            </a:endParaRPr>
          </a:p>
          <a:p>
            <a:pPr eaLnBrk="1" hangingPunct="1"/>
            <a:r>
              <a:rPr lang="sv-SE" sz="1200" dirty="0">
                <a:latin typeface="+mn-lt"/>
                <a:ea typeface="ＭＳ Ｐゴシック" charset="0"/>
                <a:cs typeface="ＭＳ Ｐゴシック" charset="0"/>
              </a:rPr>
              <a:t>16% coming from the Mid Sweden University region is the same share as last </a:t>
            </a:r>
            <a:r>
              <a:rPr lang="sv-SE" sz="1200" dirty="0" err="1">
                <a:latin typeface="+mn-lt"/>
                <a:ea typeface="ＭＳ Ｐゴシック" charset="0"/>
                <a:cs typeface="ＭＳ Ｐゴシック" charset="0"/>
              </a:rPr>
              <a:t>year</a:t>
            </a:r>
            <a:r>
              <a:rPr lang="sv-SE" sz="1200" dirty="0">
                <a:latin typeface="+mn-lt"/>
                <a:ea typeface="ＭＳ Ｐゴシック" charset="0"/>
                <a:cs typeface="ＭＳ Ｐゴシック" charset="0"/>
              </a:rPr>
              <a:t> </a:t>
            </a:r>
            <a:r>
              <a:rPr lang="sv-SE" sz="1200" dirty="0" err="1">
                <a:latin typeface="+mn-lt"/>
                <a:ea typeface="ＭＳ Ｐゴシック" charset="0"/>
                <a:cs typeface="ＭＳ Ｐゴシック" charset="0"/>
              </a:rPr>
              <a:t>but</a:t>
            </a:r>
            <a:r>
              <a:rPr lang="sv-SE" sz="1200" dirty="0">
                <a:latin typeface="+mn-lt"/>
                <a:ea typeface="ＭＳ Ｐゴシック" charset="0"/>
                <a:cs typeface="ＭＳ Ｐゴシック" charset="0"/>
              </a:rPr>
              <a:t> a </a:t>
            </a:r>
            <a:r>
              <a:rPr lang="sv-SE" sz="1200" dirty="0" err="1">
                <a:latin typeface="+mn-lt"/>
                <a:ea typeface="ＭＳ Ｐゴシック" charset="0"/>
                <a:cs typeface="ＭＳ Ｐゴシック" charset="0"/>
              </a:rPr>
              <a:t>clear</a:t>
            </a:r>
            <a:r>
              <a:rPr lang="sv-SE" sz="1200" dirty="0">
                <a:latin typeface="+mn-lt"/>
                <a:ea typeface="ＭＳ Ｐゴシック" charset="0"/>
                <a:cs typeface="ＭＳ Ｐゴシック" charset="0"/>
              </a:rPr>
              <a:t> </a:t>
            </a:r>
            <a:r>
              <a:rPr lang="sv-SE" sz="1200" dirty="0" err="1">
                <a:latin typeface="+mn-lt"/>
                <a:ea typeface="ＭＳ Ｐゴシック" charset="0"/>
                <a:cs typeface="ＭＳ Ｐゴシック" charset="0"/>
              </a:rPr>
              <a:t>decrease</a:t>
            </a:r>
            <a:r>
              <a:rPr lang="sv-SE" sz="1200" dirty="0">
                <a:latin typeface="+mn-lt"/>
                <a:ea typeface="ＭＳ Ｐゴシック" charset="0"/>
                <a:cs typeface="ＭＳ Ｐゴシック" charset="0"/>
              </a:rPr>
              <a:t> in </a:t>
            </a:r>
            <a:r>
              <a:rPr lang="sv-SE" sz="1200" dirty="0" err="1">
                <a:latin typeface="+mn-lt"/>
                <a:ea typeface="ＭＳ Ｐゴシック" charset="0"/>
                <a:cs typeface="ＭＳ Ｐゴシック" charset="0"/>
              </a:rPr>
              <a:t>comparison</a:t>
            </a:r>
            <a:r>
              <a:rPr lang="sv-SE" sz="1200" dirty="0">
                <a:latin typeface="+mn-lt"/>
                <a:ea typeface="ＭＳ Ｐゴシック" charset="0"/>
                <a:cs typeface="ＭＳ Ｐゴシック" charset="0"/>
              </a:rPr>
              <a:t> with the </a:t>
            </a:r>
            <a:r>
              <a:rPr lang="sv-SE" sz="1200" dirty="0" err="1">
                <a:latin typeface="+mn-lt"/>
                <a:ea typeface="ＭＳ Ｐゴシック" charset="0"/>
                <a:cs typeface="ＭＳ Ｐゴシック" charset="0"/>
              </a:rPr>
              <a:t>early</a:t>
            </a:r>
            <a:r>
              <a:rPr lang="sv-SE" sz="1200" dirty="0">
                <a:latin typeface="+mn-lt"/>
                <a:ea typeface="ＭＳ Ｐゴシック" charset="0"/>
                <a:cs typeface="ＭＳ Ｐゴシック" charset="0"/>
              </a:rPr>
              <a:t> 21 </a:t>
            </a:r>
            <a:r>
              <a:rPr lang="sv-SE" sz="1200" dirty="0" err="1">
                <a:latin typeface="+mn-lt"/>
                <a:ea typeface="ＭＳ Ｐゴシック" charset="0"/>
                <a:cs typeface="ＭＳ Ｐゴシック" charset="0"/>
              </a:rPr>
              <a:t>century</a:t>
            </a:r>
            <a:r>
              <a:rPr lang="sv-SE" sz="1200" dirty="0">
                <a:latin typeface="+mn-lt"/>
                <a:ea typeface="ＭＳ Ｐゴシック" charset="0"/>
                <a:cs typeface="ＭＳ Ｐゴシック" charset="0"/>
              </a:rPr>
              <a:t> years (42% in 2002/2003 and 35% in 2003/2004, </a:t>
            </a:r>
            <a:r>
              <a:rPr lang="sv-SE" sz="1200" dirty="0" err="1">
                <a:latin typeface="+mn-lt"/>
                <a:ea typeface="ＭＳ Ｐゴシック" charset="0"/>
                <a:cs typeface="ＭＳ Ｐゴシック" charset="0"/>
              </a:rPr>
              <a:t>but</a:t>
            </a:r>
            <a:r>
              <a:rPr lang="sv-SE" sz="1200" dirty="0">
                <a:latin typeface="+mn-lt"/>
                <a:ea typeface="ＭＳ Ｐゴシック" charset="0"/>
                <a:cs typeface="ＭＳ Ｐゴシック" charset="0"/>
              </a:rPr>
              <a:t> 29% in 2004/2005). It is </a:t>
            </a:r>
            <a:r>
              <a:rPr lang="sv-SE" sz="1200" dirty="0" err="1">
                <a:latin typeface="+mn-lt"/>
                <a:ea typeface="ＭＳ Ｐゴシック" charset="0"/>
                <a:cs typeface="ＭＳ Ｐゴシック" charset="0"/>
              </a:rPr>
              <a:t>clear</a:t>
            </a:r>
            <a:r>
              <a:rPr lang="sv-SE" sz="1200" dirty="0">
                <a:latin typeface="+mn-lt"/>
                <a:ea typeface="ＭＳ Ｐゴシック" charset="0"/>
                <a:cs typeface="ＭＳ Ｐゴシック" charset="0"/>
              </a:rPr>
              <a:t> to </a:t>
            </a:r>
            <a:r>
              <a:rPr lang="sv-SE" sz="1200" dirty="0" err="1">
                <a:latin typeface="+mn-lt"/>
                <a:ea typeface="ＭＳ Ｐゴシック" charset="0"/>
                <a:cs typeface="ＭＳ Ｐゴシック" charset="0"/>
              </a:rPr>
              <a:t>see</a:t>
            </a:r>
            <a:r>
              <a:rPr lang="sv-SE" sz="1200" dirty="0">
                <a:latin typeface="+mn-lt"/>
                <a:ea typeface="ＭＳ Ｐゴシック" charset="0"/>
                <a:cs typeface="ＭＳ Ｐゴシック" charset="0"/>
              </a:rPr>
              <a:t> </a:t>
            </a:r>
            <a:r>
              <a:rPr lang="sv-SE" sz="1200" dirty="0" err="1">
                <a:latin typeface="+mn-lt"/>
                <a:ea typeface="ＭＳ Ｐゴシック" charset="0"/>
                <a:cs typeface="ＭＳ Ｐゴシック" charset="0"/>
              </a:rPr>
              <a:t>that</a:t>
            </a:r>
            <a:r>
              <a:rPr lang="sv-SE" sz="1200" dirty="0">
                <a:latin typeface="+mn-lt"/>
                <a:ea typeface="ＭＳ Ｐゴシック" charset="0"/>
                <a:cs typeface="ＭＳ Ｐゴシック" charset="0"/>
              </a:rPr>
              <a:t> Mid Sweden University </a:t>
            </a:r>
            <a:r>
              <a:rPr lang="sv-SE" sz="1200" dirty="0" err="1">
                <a:latin typeface="+mn-lt"/>
                <a:ea typeface="ＭＳ Ｐゴシック" charset="0"/>
                <a:cs typeface="ＭＳ Ｐゴシック" charset="0"/>
              </a:rPr>
              <a:t>recruits</a:t>
            </a:r>
            <a:r>
              <a:rPr lang="sv-SE" sz="1200" dirty="0">
                <a:latin typeface="+mn-lt"/>
                <a:ea typeface="ＭＳ Ｐゴシック" charset="0"/>
                <a:cs typeface="ＭＳ Ｐゴシック" charset="0"/>
              </a:rPr>
              <a:t> students on a national level. The range of distance education courses and web-based courses is </a:t>
            </a:r>
            <a:r>
              <a:rPr lang="sv-SE" sz="1200" dirty="0" err="1">
                <a:latin typeface="+mn-lt"/>
                <a:ea typeface="ＭＳ Ｐゴシック" charset="0"/>
                <a:cs typeface="ＭＳ Ｐゴシック" charset="0"/>
              </a:rPr>
              <a:t>likely</a:t>
            </a:r>
            <a:r>
              <a:rPr lang="sv-SE" sz="1200" dirty="0">
                <a:latin typeface="+mn-lt"/>
                <a:ea typeface="ＭＳ Ｐゴシック" charset="0"/>
                <a:cs typeface="ＭＳ Ｐゴシック" charset="0"/>
              </a:rPr>
              <a:t> to be of </a:t>
            </a:r>
            <a:r>
              <a:rPr lang="sv-SE" sz="1200" dirty="0" err="1">
                <a:latin typeface="+mn-lt"/>
                <a:ea typeface="ＭＳ Ｐゴシック" charset="0"/>
                <a:cs typeface="ＭＳ Ｐゴシック" charset="0"/>
              </a:rPr>
              <a:t>importance</a:t>
            </a:r>
            <a:r>
              <a:rPr lang="sv-SE" sz="1200" dirty="0">
                <a:latin typeface="+mn-lt"/>
                <a:ea typeface="ＭＳ Ｐゴシック" charset="0"/>
                <a:cs typeface="ＭＳ Ｐゴシック" charset="0"/>
              </a:rPr>
              <a:t> for </a:t>
            </a:r>
            <a:r>
              <a:rPr lang="sv-SE" sz="1200" dirty="0" err="1">
                <a:latin typeface="+mn-lt"/>
                <a:ea typeface="ＭＳ Ｐゴシック" charset="0"/>
                <a:cs typeface="ＭＳ Ｐゴシック" charset="0"/>
              </a:rPr>
              <a:t>this</a:t>
            </a:r>
            <a:r>
              <a:rPr lang="sv-SE" sz="1200" dirty="0">
                <a:latin typeface="+mn-lt"/>
                <a:ea typeface="ＭＳ Ｐゴシック" charset="0"/>
                <a:cs typeface="ＭＳ Ｐゴシック" charset="0"/>
              </a:rPr>
              <a:t> development. </a:t>
            </a:r>
          </a:p>
          <a:p>
            <a:pPr eaLnBrk="1" hangingPunct="1"/>
            <a:endParaRPr lang="sv-SE" sz="1200" dirty="0">
              <a:latin typeface="+mn-lt"/>
              <a:ea typeface="ＭＳ Ｐゴシック" charset="0"/>
              <a:cs typeface="ＭＳ Ｐゴシック" charset="0"/>
            </a:endParaRPr>
          </a:p>
          <a:p>
            <a:pPr eaLnBrk="1" hangingPunct="1"/>
            <a:r>
              <a:rPr lang="sv-SE" dirty="0">
                <a:ea typeface="ＭＳ Ｐゴシック" charset="0"/>
                <a:cs typeface="ＭＳ Ｐゴシック" charset="0"/>
              </a:rPr>
              <a:t>Source: </a:t>
            </a:r>
            <a:r>
              <a:rPr lang="sv-SE" baseline="0" dirty="0"/>
              <a:t>SCB, UF0205 </a:t>
            </a:r>
            <a:r>
              <a:rPr lang="sv-SE" sz="1200" baseline="0" dirty="0">
                <a:latin typeface="+mn-lt"/>
                <a:ea typeface="ＭＳ Ｐゴシック" charset="0"/>
                <a:cs typeface="ＭＳ Ｐゴシック" charset="0"/>
              </a:rPr>
              <a:t>och </a:t>
            </a:r>
            <a:r>
              <a:rPr lang="sv-SE" dirty="0" err="1"/>
              <a:t>Swecos</a:t>
            </a:r>
            <a:r>
              <a:rPr lang="sv-SE" dirty="0"/>
              <a:t> rapport</a:t>
            </a:r>
            <a:r>
              <a:rPr lang="sv-SE" baseline="0" dirty="0"/>
              <a:t> ” Regionala effekter av Mittuniversitetet: En studie av universitetets betydelse för utbildningsnivå, kompetensförsörjning, sysselsättning och tillväxt” from December 2016.</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15</a:t>
            </a:fld>
            <a:endParaRPr lang="sv-SE"/>
          </a:p>
        </p:txBody>
      </p:sp>
    </p:spTree>
    <p:extLst>
      <p:ext uri="{BB962C8B-B14F-4D97-AF65-F5344CB8AC3E}">
        <p14:creationId xmlns:p14="http://schemas.microsoft.com/office/powerpoint/2010/main" val="82032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16</a:t>
            </a:fld>
            <a:endParaRPr lang="sv-SE"/>
          </a:p>
        </p:txBody>
      </p:sp>
    </p:spTree>
    <p:extLst>
      <p:ext uri="{BB962C8B-B14F-4D97-AF65-F5344CB8AC3E}">
        <p14:creationId xmlns:p14="http://schemas.microsoft.com/office/powerpoint/2010/main" val="424214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err="1"/>
              <a:t>Development</a:t>
            </a:r>
            <a:r>
              <a:rPr lang="sv-SE" dirty="0"/>
              <a:t> </a:t>
            </a:r>
            <a:r>
              <a:rPr lang="sv-SE" dirty="0" err="1"/>
              <a:t>of</a:t>
            </a:r>
            <a:r>
              <a:rPr lang="sv-SE" dirty="0"/>
              <a:t> </a:t>
            </a:r>
            <a:r>
              <a:rPr lang="sv-SE" dirty="0" err="1"/>
              <a:t>applicants</a:t>
            </a:r>
            <a:r>
              <a:rPr lang="sv-SE" dirty="0"/>
              <a:t>, </a:t>
            </a:r>
            <a:r>
              <a:rPr lang="sv-SE" dirty="0" err="1"/>
              <a:t>based</a:t>
            </a:r>
            <a:r>
              <a:rPr lang="sv-SE" baseline="0" dirty="0"/>
              <a:t> on </a:t>
            </a:r>
            <a:r>
              <a:rPr lang="sv-SE" baseline="0" dirty="0" err="1"/>
              <a:t>first</a:t>
            </a:r>
            <a:r>
              <a:rPr lang="sv-SE" baseline="0" dirty="0"/>
              <a:t> hand choice</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Source: Underlag till Mittuniversitetets årsredovisning 2017/</a:t>
            </a:r>
            <a:r>
              <a:rPr lang="sv-SE" sz="1200" b="0" i="0" kern="1200" dirty="0">
                <a:solidFill>
                  <a:schemeClr val="tx1"/>
                </a:solidFill>
                <a:effectLst/>
                <a:latin typeface="+mn-lt"/>
                <a:ea typeface="+mn-ea"/>
                <a:cs typeface="+mn-cs"/>
              </a:rPr>
              <a:t>UHR-statistik</a:t>
            </a:r>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17</a:t>
            </a:fld>
            <a:endParaRPr lang="sv-SE"/>
          </a:p>
        </p:txBody>
      </p:sp>
    </p:spTree>
    <p:extLst>
      <p:ext uri="{BB962C8B-B14F-4D97-AF65-F5344CB8AC3E}">
        <p14:creationId xmlns:p14="http://schemas.microsoft.com/office/powerpoint/2010/main" val="70323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18</a:t>
            </a:fld>
            <a:endParaRPr lang="sv-SE"/>
          </a:p>
        </p:txBody>
      </p:sp>
    </p:spTree>
    <p:extLst>
      <p:ext uri="{BB962C8B-B14F-4D97-AF65-F5344CB8AC3E}">
        <p14:creationId xmlns:p14="http://schemas.microsoft.com/office/powerpoint/2010/main" val="251692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C7C2188-90C9-4DE2-9CC5-BA3A554B7687}" type="slidenum">
              <a:rPr lang="sv-SE" smtClean="0"/>
              <a:t>19</a:t>
            </a:fld>
            <a:endParaRPr lang="sv-SE"/>
          </a:p>
        </p:txBody>
      </p:sp>
    </p:spTree>
    <p:extLst>
      <p:ext uri="{BB962C8B-B14F-4D97-AF65-F5344CB8AC3E}">
        <p14:creationId xmlns:p14="http://schemas.microsoft.com/office/powerpoint/2010/main" val="365551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1" indent="0">
              <a:buClr>
                <a:schemeClr val="accent1"/>
              </a:buClr>
              <a:buFont typeface="Arial"/>
              <a:buNone/>
              <a:defRPr/>
            </a:pPr>
            <a:r>
              <a:rPr lang="sv-SE" dirty="0" err="1">
                <a:ea typeface="ＭＳ Ｐゴシック" pitchFamily="34" charset="-128"/>
              </a:rPr>
              <a:t>Aims</a:t>
            </a:r>
            <a:r>
              <a:rPr lang="sv-SE" dirty="0">
                <a:ea typeface="ＭＳ Ｐゴシック" pitchFamily="34" charset="-128"/>
              </a:rPr>
              <a:t> </a:t>
            </a:r>
            <a:r>
              <a:rPr lang="sv-SE" dirty="0" err="1">
                <a:ea typeface="ＭＳ Ｐゴシック" pitchFamily="34" charset="-128"/>
              </a:rPr>
              <a:t>according</a:t>
            </a:r>
            <a:r>
              <a:rPr lang="sv-SE" dirty="0">
                <a:ea typeface="ＭＳ Ｐゴシック" pitchFamily="34" charset="-128"/>
              </a:rPr>
              <a:t> to the research </a:t>
            </a:r>
            <a:r>
              <a:rPr lang="sv-SE" dirty="0" err="1">
                <a:ea typeface="ＭＳ Ｐゴシック" pitchFamily="34" charset="-128"/>
              </a:rPr>
              <a:t>strategy</a:t>
            </a:r>
            <a:r>
              <a:rPr lang="sv-SE" dirty="0">
                <a:ea typeface="ＭＳ Ｐゴシック" pitchFamily="34" charset="-128"/>
              </a:rPr>
              <a:t>:</a:t>
            </a:r>
          </a:p>
          <a:p>
            <a:pPr marL="0" lvl="1" indent="0">
              <a:buClr>
                <a:schemeClr val="accent1"/>
              </a:buClr>
              <a:buFont typeface="Arial"/>
              <a:buNone/>
              <a:defRPr/>
            </a:pPr>
            <a:endParaRPr lang="sv-SE" dirty="0">
              <a:ea typeface="ＭＳ Ｐゴシック" pitchFamily="34" charset="-128"/>
            </a:endParaRPr>
          </a:p>
          <a:p>
            <a:pPr marL="285750" lvl="1" indent="-285750">
              <a:buClr>
                <a:schemeClr val="accent1"/>
              </a:buClr>
              <a:buFont typeface="Arial"/>
              <a:buChar char="•"/>
              <a:defRPr/>
            </a:pPr>
            <a:r>
              <a:rPr lang="sv-SE" dirty="0">
                <a:ea typeface="ＭＳ Ｐゴシック" pitchFamily="34" charset="-128"/>
              </a:rPr>
              <a:t>high </a:t>
            </a:r>
            <a:r>
              <a:rPr lang="sv-SE" dirty="0" err="1">
                <a:ea typeface="ＭＳ Ｐゴシック" pitchFamily="34" charset="-128"/>
              </a:rPr>
              <a:t>academic</a:t>
            </a:r>
            <a:r>
              <a:rPr lang="sv-SE" dirty="0">
                <a:ea typeface="ＭＳ Ｐゴシック" pitchFamily="34" charset="-128"/>
              </a:rPr>
              <a:t> quality </a:t>
            </a:r>
          </a:p>
          <a:p>
            <a:pPr marL="285750" lvl="1" indent="-285750">
              <a:buClr>
                <a:schemeClr val="accent1"/>
              </a:buClr>
              <a:buFont typeface="Arial"/>
              <a:buChar char="•"/>
              <a:defRPr/>
            </a:pPr>
            <a:r>
              <a:rPr lang="sv-SE" dirty="0">
                <a:ea typeface="ＭＳ Ｐゴシック" pitchFamily="34" charset="-128"/>
              </a:rPr>
              <a:t>relevant to the surrounding society</a:t>
            </a:r>
          </a:p>
          <a:p>
            <a:pPr marL="285750" lvl="1" indent="-285750">
              <a:buClr>
                <a:schemeClr val="accent1"/>
              </a:buClr>
              <a:buFont typeface="Arial"/>
              <a:buChar char="•"/>
              <a:defRPr/>
            </a:pPr>
            <a:r>
              <a:rPr lang="sv-SE" dirty="0" err="1">
                <a:ea typeface="ＭＳ Ｐゴシック" pitchFamily="34" charset="-128"/>
              </a:rPr>
              <a:t>coproduction</a:t>
            </a:r>
            <a:r>
              <a:rPr lang="sv-SE" dirty="0">
                <a:ea typeface="ＭＳ Ｐゴシック" pitchFamily="34" charset="-128"/>
              </a:rPr>
              <a:t> with </a:t>
            </a:r>
            <a:r>
              <a:rPr lang="sv-SE" dirty="0" err="1">
                <a:ea typeface="ＭＳ Ｐゴシック" pitchFamily="34" charset="-128"/>
              </a:rPr>
              <a:t>external</a:t>
            </a:r>
            <a:r>
              <a:rPr lang="sv-SE" dirty="0">
                <a:ea typeface="ＭＳ Ｐゴシック" pitchFamily="34" charset="-128"/>
              </a:rPr>
              <a:t> partners</a:t>
            </a:r>
          </a:p>
          <a:p>
            <a:pPr marL="285750" lvl="1" indent="-285750">
              <a:buClr>
                <a:schemeClr val="accent1"/>
              </a:buClr>
              <a:buFont typeface="Arial"/>
              <a:buChar char="•"/>
              <a:defRPr/>
            </a:pPr>
            <a:r>
              <a:rPr lang="sv-SE" dirty="0" err="1">
                <a:ea typeface="ＭＳ Ｐゴシック" pitchFamily="34" charset="-128"/>
              </a:rPr>
              <a:t>increased</a:t>
            </a:r>
            <a:r>
              <a:rPr lang="sv-SE" dirty="0">
                <a:ea typeface="ＭＳ Ｐゴシック" pitchFamily="34" charset="-128"/>
              </a:rPr>
              <a:t> share of </a:t>
            </a:r>
            <a:r>
              <a:rPr lang="sv-SE" dirty="0" err="1">
                <a:ea typeface="ＭＳ Ｐゴシック" pitchFamily="34" charset="-128"/>
              </a:rPr>
              <a:t>external</a:t>
            </a:r>
            <a:r>
              <a:rPr lang="sv-SE" dirty="0">
                <a:ea typeface="ＭＳ Ｐゴシック" pitchFamily="34" charset="-128"/>
              </a:rPr>
              <a:t> funding</a:t>
            </a:r>
          </a:p>
          <a:p>
            <a:pPr marL="285750" lvl="1" indent="-285750">
              <a:buClr>
                <a:schemeClr val="accent1"/>
              </a:buClr>
              <a:buFont typeface="Arial"/>
              <a:buChar char="•"/>
              <a:defRPr/>
            </a:pPr>
            <a:r>
              <a:rPr lang="sv-SE" dirty="0">
                <a:ea typeface="ＭＳ Ｐゴシック" pitchFamily="34" charset="-128"/>
              </a:rPr>
              <a:t>international cooperation</a:t>
            </a:r>
          </a:p>
          <a:p>
            <a:pPr marL="285750" lvl="1" indent="-285750">
              <a:buClr>
                <a:schemeClr val="accent1"/>
              </a:buClr>
              <a:buFont typeface="Arial"/>
              <a:buChar char="•"/>
              <a:defRPr/>
            </a:pPr>
            <a:r>
              <a:rPr lang="sv-SE" dirty="0" err="1">
                <a:ea typeface="ＭＳ Ｐゴシック" pitchFamily="34" charset="-128"/>
              </a:rPr>
              <a:t>Internationally</a:t>
            </a:r>
            <a:r>
              <a:rPr lang="sv-SE" dirty="0">
                <a:ea typeface="ＭＳ Ｐゴシック" pitchFamily="34" charset="-128"/>
              </a:rPr>
              <a:t> leading in our  </a:t>
            </a:r>
            <a:br>
              <a:rPr lang="sv-SE" dirty="0">
                <a:ea typeface="ＭＳ Ｐゴシック" pitchFamily="34" charset="-128"/>
              </a:rPr>
            </a:br>
            <a:r>
              <a:rPr lang="sv-SE" dirty="0" err="1">
                <a:ea typeface="ＭＳ Ｐゴシック" pitchFamily="34" charset="-128"/>
              </a:rPr>
              <a:t>profiled</a:t>
            </a:r>
            <a:r>
              <a:rPr lang="sv-SE" dirty="0">
                <a:ea typeface="ＭＳ Ｐゴシック" pitchFamily="34" charset="-128"/>
              </a:rPr>
              <a:t> areas</a:t>
            </a:r>
            <a:endParaRPr lang="sv-SE" kern="0" dirty="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20</a:t>
            </a:fld>
            <a:endParaRPr lang="sv-SE"/>
          </a:p>
        </p:txBody>
      </p:sp>
    </p:spTree>
    <p:extLst>
      <p:ext uri="{BB962C8B-B14F-4D97-AF65-F5344CB8AC3E}">
        <p14:creationId xmlns:p14="http://schemas.microsoft.com/office/powerpoint/2010/main" val="322577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179700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dirty="0">
                <a:latin typeface="+mn-lt"/>
                <a:ea typeface="ＭＳ Ｐゴシック" charset="0"/>
                <a:cs typeface="ＭＳ Ｐゴシック" charset="0"/>
              </a:rPr>
              <a:t>The development of our research in 2005–2017.</a:t>
            </a:r>
          </a:p>
          <a:p>
            <a:r>
              <a:rPr lang="sv-SE" dirty="0">
                <a:ea typeface="ＭＳ Ｐゴシック" charset="0"/>
                <a:cs typeface="ＭＳ Ｐゴシック" charset="0"/>
              </a:rPr>
              <a:t>Source: Mid Sweden University </a:t>
            </a:r>
            <a:r>
              <a:rPr lang="sv-SE" dirty="0" err="1">
                <a:ea typeface="ＭＳ Ｐゴシック" charset="0"/>
                <a:cs typeface="ＭＳ Ｐゴシック" charset="0"/>
              </a:rPr>
              <a:t>Annual</a:t>
            </a:r>
            <a:r>
              <a:rPr lang="sv-SE" dirty="0">
                <a:ea typeface="ＭＳ Ｐゴシック" charset="0"/>
                <a:cs typeface="ＭＳ Ｐゴシック" charset="0"/>
              </a:rPr>
              <a:t> </a:t>
            </a:r>
            <a:r>
              <a:rPr lang="sv-SE" dirty="0" err="1">
                <a:ea typeface="ＭＳ Ｐゴシック" charset="0"/>
                <a:cs typeface="ＭＳ Ｐゴシック" charset="0"/>
              </a:rPr>
              <a:t>Report</a:t>
            </a:r>
            <a:endParaRPr lang="sv-SE" dirty="0">
              <a:ea typeface="ＭＳ Ｐゴシック" charset="0"/>
              <a:cs typeface="ＭＳ Ｐゴシック" charset="0"/>
            </a:endParaRPr>
          </a:p>
          <a:p>
            <a:pPr eaLnBrk="1" hangingPunct="1"/>
            <a:r>
              <a:rPr lang="sv-SE" sz="1200" baseline="0">
                <a:latin typeface="+mn-lt"/>
                <a:ea typeface="ＭＳ Ｐゴシック" charset="0"/>
                <a:cs typeface="ＭＳ Ｐゴシック" charset="0"/>
              </a:rPr>
              <a:t>2017.</a:t>
            </a:r>
            <a:endParaRPr lang="sv-SE" sz="1200" dirty="0">
              <a:latin typeface="+mn-lt"/>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21</a:t>
            </a:fld>
            <a:endParaRPr lang="sv-SE"/>
          </a:p>
        </p:txBody>
      </p:sp>
    </p:spTree>
    <p:extLst>
      <p:ext uri="{BB962C8B-B14F-4D97-AF65-F5344CB8AC3E}">
        <p14:creationId xmlns:p14="http://schemas.microsoft.com/office/powerpoint/2010/main" val="222054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22</a:t>
            </a:fld>
            <a:endParaRPr lang="sv-SE"/>
          </a:p>
        </p:txBody>
      </p:sp>
    </p:spTree>
    <p:extLst>
      <p:ext uri="{BB962C8B-B14F-4D97-AF65-F5344CB8AC3E}">
        <p14:creationId xmlns:p14="http://schemas.microsoft.com/office/powerpoint/2010/main" val="4147981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23</a:t>
            </a:fld>
            <a:endParaRPr lang="sv-SE"/>
          </a:p>
        </p:txBody>
      </p:sp>
    </p:spTree>
    <p:extLst>
      <p:ext uri="{BB962C8B-B14F-4D97-AF65-F5344CB8AC3E}">
        <p14:creationId xmlns:p14="http://schemas.microsoft.com/office/powerpoint/2010/main" val="2838761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24</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25</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latin typeface="Times" charset="0"/>
                <a:ea typeface="ＭＳ Ｐゴシック" charset="0"/>
                <a:cs typeface="ＭＳ Ｐゴシック" charset="0"/>
              </a:rPr>
              <a:t>Subject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latin typeface="Times"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Times" charset="0"/>
                <a:ea typeface="ＭＳ Ｐゴシック" charset="0"/>
                <a:cs typeface="ＭＳ Ｐゴシック" charset="0"/>
              </a:rPr>
              <a:t>Within Mid Sweden University, research is </a:t>
            </a:r>
            <a:r>
              <a:rPr lang="sv-SE" dirty="0" err="1">
                <a:latin typeface="Times" charset="0"/>
                <a:ea typeface="ＭＳ Ｐゴシック" charset="0"/>
                <a:cs typeface="ＭＳ Ｐゴシック" charset="0"/>
              </a:rPr>
              <a:t>conducted</a:t>
            </a:r>
            <a:r>
              <a:rPr lang="sv-SE" dirty="0">
                <a:latin typeface="Times" charset="0"/>
                <a:ea typeface="ＭＳ Ｐゴシック" charset="0"/>
                <a:cs typeface="ＭＳ Ｐゴシック" charset="0"/>
              </a:rPr>
              <a:t> in all </a:t>
            </a:r>
            <a:r>
              <a:rPr lang="sv-SE" dirty="0" err="1">
                <a:latin typeface="Times" charset="0"/>
                <a:ea typeface="ＭＳ Ｐゴシック" charset="0"/>
                <a:cs typeface="ＭＳ Ｐゴシック" charset="0"/>
              </a:rPr>
              <a:t>scientific</a:t>
            </a:r>
            <a:r>
              <a:rPr lang="sv-SE" dirty="0">
                <a:latin typeface="Times" charset="0"/>
                <a:ea typeface="ＭＳ Ｐゴシック" charset="0"/>
                <a:cs typeface="ＭＳ Ｐゴシック" charset="0"/>
              </a:rPr>
              <a:t> areas. </a:t>
            </a:r>
            <a:r>
              <a:rPr lang="sv-SE" dirty="0" err="1">
                <a:latin typeface="Times" charset="0"/>
                <a:ea typeface="ＭＳ Ｐゴシック" charset="0"/>
                <a:cs typeface="ＭＳ Ｐゴシック" charset="0"/>
              </a:rPr>
              <a:t>This</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leads</a:t>
            </a:r>
            <a:r>
              <a:rPr lang="sv-SE" dirty="0">
                <a:latin typeface="Times" charset="0"/>
                <a:ea typeface="ＭＳ Ｐゴシック" charset="0"/>
                <a:cs typeface="ＭＳ Ｐゴシック" charset="0"/>
              </a:rPr>
              <a:t> to a broad range of research </a:t>
            </a:r>
            <a:r>
              <a:rPr lang="sv-SE" dirty="0" err="1">
                <a:latin typeface="Times" charset="0"/>
                <a:ea typeface="ＭＳ Ｐゴシック" charset="0"/>
                <a:cs typeface="ＭＳ Ｐゴシック" charset="0"/>
              </a:rPr>
              <a:t>projects</a:t>
            </a:r>
            <a:r>
              <a:rPr lang="sv-SE" dirty="0">
                <a:latin typeface="Times" charset="0"/>
                <a:ea typeface="ＭＳ Ｐゴシック" charset="0"/>
                <a:cs typeface="ＭＳ Ｐゴシック" charset="0"/>
              </a:rPr>
              <a:t> and </a:t>
            </a:r>
            <a:r>
              <a:rPr lang="sv-SE" dirty="0" err="1">
                <a:latin typeface="Times" charset="0"/>
                <a:ea typeface="ＭＳ Ｐゴシック" charset="0"/>
                <a:cs typeface="ＭＳ Ｐゴシック" charset="0"/>
              </a:rPr>
              <a:t>qualified</a:t>
            </a:r>
            <a:r>
              <a:rPr lang="sv-SE" dirty="0">
                <a:latin typeface="Times" charset="0"/>
                <a:ea typeface="ＭＳ Ｐゴシック" charset="0"/>
                <a:cs typeface="ＭＳ Ｐゴシック" charset="0"/>
              </a:rPr>
              <a:t> researchers. One </a:t>
            </a:r>
            <a:r>
              <a:rPr lang="sv-SE" dirty="0" err="1">
                <a:latin typeface="Times" charset="0"/>
                <a:ea typeface="ＭＳ Ｐゴシック" charset="0"/>
                <a:cs typeface="ＭＳ Ｐゴシック" charset="0"/>
              </a:rPr>
              <a:t>example</a:t>
            </a:r>
            <a:r>
              <a:rPr lang="sv-SE" dirty="0">
                <a:latin typeface="Times" charset="0"/>
                <a:ea typeface="ＭＳ Ｐゴシック" charset="0"/>
                <a:cs typeface="ＭＳ Ｐゴシック" charset="0"/>
              </a:rPr>
              <a:t> is research </a:t>
            </a:r>
            <a:r>
              <a:rPr lang="sv-SE" dirty="0" err="1">
                <a:latin typeface="Times" charset="0"/>
                <a:ea typeface="ＭＳ Ｐゴシック" charset="0"/>
                <a:cs typeface="ＭＳ Ｐゴシック" charset="0"/>
              </a:rPr>
              <a:t>related</a:t>
            </a:r>
            <a:r>
              <a:rPr lang="sv-SE" dirty="0">
                <a:latin typeface="Times" charset="0"/>
                <a:ea typeface="ＭＳ Ｐゴシック" charset="0"/>
                <a:cs typeface="ＭＳ Ｐゴシック" charset="0"/>
              </a:rPr>
              <a:t> to </a:t>
            </a:r>
            <a:r>
              <a:rPr lang="sv-SE" dirty="0" err="1">
                <a:latin typeface="Times" charset="0"/>
                <a:ea typeface="ＭＳ Ｐゴシック" charset="0"/>
                <a:cs typeface="ＭＳ Ｐゴシック" charset="0"/>
              </a:rPr>
              <a:t>big</a:t>
            </a:r>
            <a:r>
              <a:rPr lang="sv-SE" dirty="0">
                <a:latin typeface="Times" charset="0"/>
                <a:ea typeface="ＭＳ Ｐゴシック" charset="0"/>
                <a:cs typeface="ＭＳ Ｐゴシック" charset="0"/>
              </a:rPr>
              <a:t> and </a:t>
            </a:r>
            <a:r>
              <a:rPr lang="sv-SE" dirty="0" err="1">
                <a:latin typeface="Times" charset="0"/>
                <a:ea typeface="ＭＳ Ｐゴシック" charset="0"/>
                <a:cs typeface="ＭＳ Ｐゴシック" charset="0"/>
              </a:rPr>
              <a:t>important</a:t>
            </a:r>
            <a:r>
              <a:rPr lang="sv-SE" dirty="0">
                <a:latin typeface="Times" charset="0"/>
                <a:ea typeface="ＭＳ Ｐゴシック" charset="0"/>
                <a:cs typeface="ＭＳ Ｐゴシック" charset="0"/>
              </a:rPr>
              <a:t> first-</a:t>
            </a:r>
            <a:r>
              <a:rPr lang="sv-SE" dirty="0" err="1">
                <a:latin typeface="Times" charset="0"/>
                <a:ea typeface="ＭＳ Ｐゴシック" charset="0"/>
                <a:cs typeface="ＭＳ Ｐゴシック" charset="0"/>
              </a:rPr>
              <a:t>cycle</a:t>
            </a:r>
            <a:r>
              <a:rPr lang="sv-SE" dirty="0">
                <a:latin typeface="Times" charset="0"/>
                <a:ea typeface="ＭＳ Ｐゴシック" charset="0"/>
                <a:cs typeface="ＭＳ Ｐゴシック" charset="0"/>
              </a:rPr>
              <a:t> educational areas. </a:t>
            </a:r>
            <a:r>
              <a:rPr lang="sv-SE" dirty="0" err="1">
                <a:latin typeface="Times" charset="0"/>
                <a:ea typeface="ＭＳ Ｐゴシック" charset="0"/>
                <a:cs typeface="ＭＳ Ｐゴシック" charset="0"/>
              </a:rPr>
              <a:t>Since</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most</a:t>
            </a:r>
            <a:r>
              <a:rPr lang="sv-SE" dirty="0">
                <a:latin typeface="Times" charset="0"/>
                <a:ea typeface="ＭＳ Ｐゴシック" charset="0"/>
                <a:cs typeface="ＭＳ Ｐゴシック" charset="0"/>
              </a:rPr>
              <a:t> researchers </a:t>
            </a:r>
            <a:r>
              <a:rPr lang="sv-SE" dirty="0" err="1">
                <a:latin typeface="Times" charset="0"/>
                <a:ea typeface="ＭＳ Ｐゴシック" charset="0"/>
                <a:cs typeface="ＭＳ Ｐゴシック" charset="0"/>
              </a:rPr>
              <a:t>also</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teach</a:t>
            </a:r>
            <a:r>
              <a:rPr lang="sv-SE" dirty="0">
                <a:latin typeface="Times" charset="0"/>
                <a:ea typeface="ＭＳ Ｐゴシック" charset="0"/>
                <a:cs typeface="ＭＳ Ｐゴシック" charset="0"/>
              </a:rPr>
              <a:t>, first-and second-</a:t>
            </a:r>
            <a:r>
              <a:rPr lang="sv-SE" dirty="0" err="1">
                <a:latin typeface="Times" charset="0"/>
                <a:ea typeface="ＭＳ Ｐゴシック" charset="0"/>
                <a:cs typeface="ＭＳ Ｐゴシック" charset="0"/>
              </a:rPr>
              <a:t>cycle</a:t>
            </a:r>
            <a:r>
              <a:rPr lang="sv-SE" dirty="0">
                <a:latin typeface="Times" charset="0"/>
                <a:ea typeface="ＭＳ Ｐゴシック" charset="0"/>
                <a:cs typeface="ＭＳ Ｐゴシック" charset="0"/>
              </a:rPr>
              <a:t> students get a </a:t>
            </a:r>
            <a:r>
              <a:rPr lang="sv-SE" dirty="0" err="1">
                <a:latin typeface="Times" charset="0"/>
                <a:ea typeface="ＭＳ Ｐゴシック" charset="0"/>
                <a:cs typeface="ＭＳ Ｐゴシック" charset="0"/>
              </a:rPr>
              <a:t>natural</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insight</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into</a:t>
            </a:r>
            <a:r>
              <a:rPr lang="sv-SE" dirty="0">
                <a:latin typeface="Times" charset="0"/>
                <a:ea typeface="ＭＳ Ｐゴシック" charset="0"/>
                <a:cs typeface="ＭＳ Ｐゴシック" charset="0"/>
              </a:rPr>
              <a:t> and a </a:t>
            </a:r>
            <a:r>
              <a:rPr lang="sv-SE" dirty="0" err="1">
                <a:latin typeface="Times" charset="0"/>
                <a:ea typeface="ＭＳ Ｐゴシック" charset="0"/>
                <a:cs typeface="ＭＳ Ｐゴシック" charset="0"/>
              </a:rPr>
              <a:t>connection</a:t>
            </a:r>
            <a:r>
              <a:rPr lang="sv-SE" dirty="0">
                <a:latin typeface="Times" charset="0"/>
                <a:ea typeface="ＭＳ Ｐゴシック" charset="0"/>
                <a:cs typeface="ＭＳ Ｐゴシック" charset="0"/>
              </a:rPr>
              <a:t> to the research </a:t>
            </a:r>
            <a:r>
              <a:rPr lang="sv-SE" dirty="0" err="1">
                <a:latin typeface="Times" charset="0"/>
                <a:ea typeface="ＭＳ Ｐゴシック" charset="0"/>
                <a:cs typeface="ＭＳ Ｐゴシック" charset="0"/>
              </a:rPr>
              <a:t>conducted</a:t>
            </a:r>
            <a:r>
              <a:rPr lang="sv-SE" dirty="0">
                <a:latin typeface="Times" charset="0"/>
                <a:ea typeface="ＭＳ Ｐゴシック" charset="0"/>
                <a:cs typeface="ＭＳ Ｐゴシック" charset="0"/>
              </a:rPr>
              <a:t> at Mid Sweden University in a </a:t>
            </a:r>
            <a:r>
              <a:rPr lang="sv-SE" dirty="0" err="1">
                <a:latin typeface="Times" charset="0"/>
                <a:ea typeface="ＭＳ Ｐゴシック" charset="0"/>
                <a:cs typeface="ＭＳ Ｐゴシック" charset="0"/>
              </a:rPr>
              <a:t>certain</a:t>
            </a:r>
            <a:r>
              <a:rPr lang="sv-SE" dirty="0">
                <a:latin typeface="Times" charset="0"/>
                <a:ea typeface="ＭＳ Ｐゴシック" charset="0"/>
                <a:cs typeface="ＭＳ Ｐゴシック" charset="0"/>
              </a:rPr>
              <a:t> </a:t>
            </a:r>
            <a:r>
              <a:rPr lang="sv-SE" dirty="0" err="1">
                <a:latin typeface="Times" charset="0"/>
                <a:ea typeface="ＭＳ Ｐゴシック" charset="0"/>
                <a:cs typeface="ＭＳ Ｐゴシック" charset="0"/>
              </a:rPr>
              <a:t>subject</a:t>
            </a:r>
            <a:r>
              <a:rPr lang="sv-SE" dirty="0">
                <a:latin typeface="Times" charset="0"/>
                <a:ea typeface="ＭＳ Ｐゴシック" charset="0"/>
                <a:cs typeface="ＭＳ Ｐゴシック" charset="0"/>
              </a:rPr>
              <a:t>. </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26</a:t>
            </a:fld>
            <a:endParaRPr lang="sv-SE"/>
          </a:p>
        </p:txBody>
      </p:sp>
    </p:spTree>
    <p:extLst>
      <p:ext uri="{BB962C8B-B14F-4D97-AF65-F5344CB8AC3E}">
        <p14:creationId xmlns:p14="http://schemas.microsoft.com/office/powerpoint/2010/main" val="280034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27</a:t>
            </a:fld>
            <a:endParaRPr lang="sv-SE"/>
          </a:p>
        </p:txBody>
      </p:sp>
    </p:spTree>
    <p:extLst>
      <p:ext uri="{BB962C8B-B14F-4D97-AF65-F5344CB8AC3E}">
        <p14:creationId xmlns:p14="http://schemas.microsoft.com/office/powerpoint/2010/main" val="401442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28</a:t>
            </a:fld>
            <a:endParaRPr lang="sv-SE"/>
          </a:p>
        </p:txBody>
      </p:sp>
    </p:spTree>
    <p:extLst>
      <p:ext uri="{BB962C8B-B14F-4D97-AF65-F5344CB8AC3E}">
        <p14:creationId xmlns:p14="http://schemas.microsoft.com/office/powerpoint/2010/main" val="101864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31</a:t>
            </a:fld>
            <a:endParaRPr lang="sv-SE"/>
          </a:p>
        </p:txBody>
      </p:sp>
    </p:spTree>
    <p:extLst>
      <p:ext uri="{BB962C8B-B14F-4D97-AF65-F5344CB8AC3E}">
        <p14:creationId xmlns:p14="http://schemas.microsoft.com/office/powerpoint/2010/main" val="763842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C7C2188-90C9-4DE2-9CC5-BA3A554B7687}" type="slidenum">
              <a:rPr lang="sv-SE" smtClean="0"/>
              <a:t>32</a:t>
            </a:fld>
            <a:endParaRPr lang="sv-SE"/>
          </a:p>
        </p:txBody>
      </p:sp>
    </p:spTree>
    <p:extLst>
      <p:ext uri="{BB962C8B-B14F-4D97-AF65-F5344CB8AC3E}">
        <p14:creationId xmlns:p14="http://schemas.microsoft.com/office/powerpoint/2010/main" val="11405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a:t>
            </a:r>
            <a:r>
              <a:rPr lang="sv-SE" dirty="0" err="1"/>
              <a:t>numbers</a:t>
            </a:r>
            <a:r>
              <a:rPr lang="sv-SE" baseline="0" dirty="0"/>
              <a:t> </a:t>
            </a:r>
            <a:r>
              <a:rPr lang="sv-SE" baseline="0" dirty="0" err="1"/>
              <a:t>are</a:t>
            </a:r>
            <a:r>
              <a:rPr lang="sv-SE" baseline="0" dirty="0"/>
              <a:t> </a:t>
            </a:r>
            <a:r>
              <a:rPr lang="sv-SE" baseline="0" dirty="0" err="1"/>
              <a:t>based</a:t>
            </a:r>
            <a:r>
              <a:rPr lang="sv-SE" baseline="0" dirty="0"/>
              <a:t> on the </a:t>
            </a:r>
            <a:r>
              <a:rPr lang="sv-SE" baseline="0" dirty="0" err="1"/>
              <a:t>report</a:t>
            </a:r>
            <a:r>
              <a:rPr lang="sv-SE" baseline="0" dirty="0"/>
              <a:t> by </a:t>
            </a:r>
            <a:r>
              <a:rPr lang="sv-SE" dirty="0" err="1"/>
              <a:t>Sweco</a:t>
            </a:r>
            <a:r>
              <a:rPr lang="sv-SE" dirty="0"/>
              <a:t>:</a:t>
            </a:r>
            <a:r>
              <a:rPr lang="sv-SE" baseline="0" dirty="0"/>
              <a:t> ”Regionala effekter av Mittuniversitetet: En studie av universitetets betydelse för utbildningsnivå, kompetensförsörjning, sysselsättning och tillväxt” from December 2016.</a:t>
            </a: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137284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429073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pPr>
            <a:r>
              <a:rPr lang="sv-SE" dirty="0"/>
              <a:t>Mid Sweden University in numbers</a:t>
            </a:r>
          </a:p>
          <a:p>
            <a:pPr marL="171450" indent="-171450">
              <a:buFont typeface="Arial"/>
              <a:buChar char="•"/>
            </a:pPr>
            <a:endParaRPr lang="sv-SE" dirty="0"/>
          </a:p>
          <a:p>
            <a:pPr marL="171450" indent="-171450">
              <a:buFont typeface="Arial"/>
              <a:buChar char="•"/>
            </a:pPr>
            <a:r>
              <a:rPr lang="sv-SE" dirty="0"/>
              <a:t>13 000</a:t>
            </a:r>
            <a:r>
              <a:rPr lang="sv-SE" baseline="0" dirty="0"/>
              <a:t> </a:t>
            </a:r>
            <a:r>
              <a:rPr lang="sv-SE" dirty="0"/>
              <a:t>The </a:t>
            </a:r>
            <a:r>
              <a:rPr lang="sv-SE" dirty="0" err="1"/>
              <a:t>number</a:t>
            </a:r>
            <a:r>
              <a:rPr lang="sv-SE" dirty="0"/>
              <a:t> of students </a:t>
            </a:r>
            <a:r>
              <a:rPr lang="sv-SE" dirty="0" err="1"/>
              <a:t>counts</a:t>
            </a:r>
            <a:r>
              <a:rPr lang="sv-SE" dirty="0"/>
              <a:t> students with </a:t>
            </a:r>
            <a:r>
              <a:rPr lang="sv-SE" dirty="0" err="1"/>
              <a:t>direct</a:t>
            </a:r>
            <a:r>
              <a:rPr lang="sv-SE" dirty="0"/>
              <a:t> </a:t>
            </a:r>
            <a:r>
              <a:rPr lang="sv-SE" dirty="0" err="1"/>
              <a:t>government</a:t>
            </a:r>
            <a:r>
              <a:rPr lang="sv-SE" dirty="0"/>
              <a:t> funding in 2016/2017</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baseline="0" dirty="0"/>
              <a:t>345 courses (in round </a:t>
            </a:r>
            <a:r>
              <a:rPr lang="sv-SE" baseline="0" dirty="0" err="1"/>
              <a:t>figures</a:t>
            </a:r>
            <a:r>
              <a:rPr lang="sv-SE" baseline="0" dirty="0"/>
              <a:t>, 2018/2019)</a:t>
            </a:r>
          </a:p>
          <a:p>
            <a:pPr marL="171450" indent="-171450">
              <a:buFont typeface="Arial"/>
              <a:buChar char="•"/>
            </a:pPr>
            <a:r>
              <a:rPr lang="sv-SE" baseline="0" dirty="0"/>
              <a:t>47 </a:t>
            </a:r>
            <a:r>
              <a:rPr lang="sv-SE" baseline="0" dirty="0" err="1"/>
              <a:t>Bachelor’s</a:t>
            </a:r>
            <a:r>
              <a:rPr lang="sv-SE" baseline="0" dirty="0"/>
              <a:t> </a:t>
            </a:r>
            <a:r>
              <a:rPr lang="sv-SE" baseline="0" dirty="0" err="1"/>
              <a:t>programmes</a:t>
            </a:r>
            <a:r>
              <a:rPr lang="sv-SE" baseline="0" dirty="0"/>
              <a:t> (2018/2019)</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baseline="0" dirty="0"/>
              <a:t>37 </a:t>
            </a:r>
            <a:r>
              <a:rPr lang="sv-SE" baseline="0" dirty="0" err="1"/>
              <a:t>Master’s</a:t>
            </a:r>
            <a:r>
              <a:rPr lang="sv-SE" baseline="0" dirty="0"/>
              <a:t> </a:t>
            </a:r>
            <a:r>
              <a:rPr lang="sv-SE" baseline="0" dirty="0" err="1"/>
              <a:t>programmes</a:t>
            </a:r>
            <a:r>
              <a:rPr lang="sv-SE" baseline="0" dirty="0"/>
              <a:t> (2018/2019)</a:t>
            </a:r>
          </a:p>
          <a:p>
            <a:pPr marL="171450" indent="-171450">
              <a:buFont typeface="Arial"/>
              <a:buChar char="•"/>
            </a:pPr>
            <a:r>
              <a:rPr lang="sv-SE" dirty="0"/>
              <a:t>1000 The </a:t>
            </a:r>
            <a:r>
              <a:rPr lang="sv-SE" dirty="0" err="1"/>
              <a:t>number</a:t>
            </a:r>
            <a:r>
              <a:rPr lang="sv-SE" dirty="0"/>
              <a:t> of employees is based on </a:t>
            </a:r>
            <a:r>
              <a:rPr lang="sv-SE" dirty="0" err="1"/>
              <a:t>individuals</a:t>
            </a:r>
            <a:r>
              <a:rPr lang="sv-SE" dirty="0"/>
              <a:t> (not the work </a:t>
            </a:r>
            <a:r>
              <a:rPr lang="sv-SE" dirty="0" err="1"/>
              <a:t>year</a:t>
            </a:r>
            <a:r>
              <a:rPr lang="sv-SE" dirty="0"/>
              <a:t> equivalent, </a:t>
            </a:r>
            <a:r>
              <a:rPr lang="sv-SE" dirty="0" err="1"/>
              <a:t>which</a:t>
            </a:r>
            <a:r>
              <a:rPr lang="sv-SE" dirty="0"/>
              <a:t> is </a:t>
            </a:r>
            <a:r>
              <a:rPr lang="sv-SE" baseline="0" dirty="0"/>
              <a:t>853</a:t>
            </a:r>
            <a:r>
              <a:rPr lang="sv-SE" dirty="0"/>
              <a:t>)</a:t>
            </a:r>
          </a:p>
          <a:p>
            <a:pPr marL="171450" indent="-171450">
              <a:buFont typeface="Arial"/>
              <a:buChar char="•"/>
            </a:pPr>
            <a:r>
              <a:rPr lang="sv-SE" dirty="0"/>
              <a:t>85 </a:t>
            </a:r>
            <a:r>
              <a:rPr lang="sv-SE" dirty="0" err="1"/>
              <a:t>employed</a:t>
            </a:r>
            <a:r>
              <a:rPr lang="sv-SE" dirty="0"/>
              <a:t> professors in 2017</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dirty="0">
                <a:solidFill>
                  <a:srgbClr val="000000"/>
                </a:solidFill>
              </a:rPr>
              <a:t>Turnover SEK 966 Millions in 2017</a:t>
            </a:r>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err="1"/>
              <a:t>Please</a:t>
            </a:r>
            <a:r>
              <a:rPr lang="sv-SE" dirty="0"/>
              <a:t> note </a:t>
            </a:r>
            <a:r>
              <a:rPr lang="sv-SE" dirty="0" err="1"/>
              <a:t>that</a:t>
            </a:r>
            <a:r>
              <a:rPr lang="sv-SE" dirty="0"/>
              <a:t> </a:t>
            </a:r>
            <a:r>
              <a:rPr lang="sv-SE" dirty="0" err="1"/>
              <a:t>these</a:t>
            </a:r>
            <a:r>
              <a:rPr lang="sv-SE" dirty="0"/>
              <a:t> are round </a:t>
            </a:r>
            <a:r>
              <a:rPr lang="sv-SE" dirty="0" err="1"/>
              <a:t>figures</a:t>
            </a:r>
            <a:r>
              <a:rPr lang="sv-SE" dirty="0"/>
              <a:t>. Most </a:t>
            </a:r>
            <a:r>
              <a:rPr lang="sv-SE" dirty="0" err="1"/>
              <a:t>of</a:t>
            </a:r>
            <a:r>
              <a:rPr lang="sv-SE" dirty="0"/>
              <a:t> the </a:t>
            </a:r>
            <a:r>
              <a:rPr lang="sv-SE" dirty="0" err="1"/>
              <a:t>exact</a:t>
            </a:r>
            <a:r>
              <a:rPr lang="sv-SE" dirty="0"/>
              <a:t> numbers </a:t>
            </a:r>
            <a:r>
              <a:rPr lang="sv-SE" dirty="0" err="1"/>
              <a:t>can</a:t>
            </a:r>
            <a:r>
              <a:rPr lang="sv-SE" dirty="0"/>
              <a:t> be </a:t>
            </a:r>
            <a:r>
              <a:rPr lang="sv-SE" dirty="0" err="1"/>
              <a:t>found</a:t>
            </a:r>
            <a:r>
              <a:rPr lang="sv-SE" dirty="0"/>
              <a:t> in the Mid Sweden University </a:t>
            </a:r>
            <a:r>
              <a:rPr lang="sv-SE" dirty="0" err="1"/>
              <a:t>Annual</a:t>
            </a:r>
            <a:r>
              <a:rPr lang="sv-SE" dirty="0"/>
              <a:t> </a:t>
            </a:r>
            <a:r>
              <a:rPr lang="sv-SE" dirty="0" err="1"/>
              <a:t>Report</a:t>
            </a:r>
            <a:r>
              <a:rPr lang="sv-SE" dirty="0"/>
              <a:t> from 2017.</a:t>
            </a:r>
            <a:endParaRPr lang="sv-SE" baseline="0"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5</a:t>
            </a:fld>
            <a:endParaRPr lang="sv-SE"/>
          </a:p>
        </p:txBody>
      </p:sp>
    </p:spTree>
    <p:extLst>
      <p:ext uri="{BB962C8B-B14F-4D97-AF65-F5344CB8AC3E}">
        <p14:creationId xmlns:p14="http://schemas.microsoft.com/office/powerpoint/2010/main" val="409727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Mid Sweden University has </a:t>
            </a:r>
            <a:r>
              <a:rPr lang="sv-SE" sz="1200" b="0" kern="1200" dirty="0" err="1">
                <a:solidFill>
                  <a:schemeClr val="tx1"/>
                </a:solidFill>
                <a:effectLst/>
                <a:latin typeface="+mn-lt"/>
                <a:ea typeface="+mn-ea"/>
                <a:cs typeface="+mn-cs"/>
              </a:rPr>
              <a:t>two</a:t>
            </a:r>
            <a:r>
              <a:rPr lang="sv-SE" sz="1200" b="0" kern="1200" dirty="0">
                <a:solidFill>
                  <a:schemeClr val="tx1"/>
                </a:solidFill>
                <a:effectLst/>
                <a:latin typeface="+mn-lt"/>
                <a:ea typeface="+mn-ea"/>
                <a:cs typeface="+mn-cs"/>
              </a:rPr>
              <a:t> </a:t>
            </a:r>
            <a:r>
              <a:rPr lang="sv-SE" sz="1200" b="0" kern="1200" dirty="0" err="1">
                <a:solidFill>
                  <a:schemeClr val="tx1"/>
                </a:solidFill>
                <a:effectLst/>
                <a:latin typeface="+mn-lt"/>
                <a:ea typeface="+mn-ea"/>
                <a:cs typeface="+mn-cs"/>
              </a:rPr>
              <a:t>libraries</a:t>
            </a:r>
            <a:r>
              <a:rPr lang="sv-SE" dirty="0"/>
              <a:t>, </a:t>
            </a:r>
            <a:r>
              <a:rPr lang="sv-SE" dirty="0" err="1"/>
              <a:t>one</a:t>
            </a:r>
            <a:r>
              <a:rPr lang="sv-SE" dirty="0"/>
              <a:t> in </a:t>
            </a:r>
            <a:r>
              <a:rPr lang="sv-SE" sz="1200" b="0" kern="1200" dirty="0">
                <a:solidFill>
                  <a:schemeClr val="tx1"/>
                </a:solidFill>
                <a:effectLst/>
                <a:latin typeface="+mn-lt"/>
                <a:ea typeface="+mn-ea"/>
                <a:cs typeface="+mn-cs"/>
              </a:rPr>
              <a:t>Sundsvall and </a:t>
            </a:r>
            <a:r>
              <a:rPr lang="sv-SE" sz="1200" b="0" kern="1200" dirty="0" err="1">
                <a:solidFill>
                  <a:schemeClr val="tx1"/>
                </a:solidFill>
                <a:effectLst/>
                <a:latin typeface="+mn-lt"/>
                <a:ea typeface="+mn-ea"/>
                <a:cs typeface="+mn-cs"/>
              </a:rPr>
              <a:t>one</a:t>
            </a:r>
            <a:r>
              <a:rPr lang="sv-SE" sz="1200" b="0" kern="1200" dirty="0">
                <a:solidFill>
                  <a:schemeClr val="tx1"/>
                </a:solidFill>
                <a:effectLst/>
                <a:latin typeface="+mn-lt"/>
                <a:ea typeface="+mn-ea"/>
                <a:cs typeface="+mn-cs"/>
              </a:rPr>
              <a:t> in </a:t>
            </a:r>
            <a:r>
              <a:rPr lang="sv-SE" sz="1200" b="0" kern="1200" dirty="0" err="1">
                <a:solidFill>
                  <a:schemeClr val="tx1"/>
                </a:solidFill>
                <a:effectLst/>
                <a:latin typeface="+mn-lt"/>
                <a:ea typeface="+mn-ea"/>
                <a:cs typeface="+mn-cs"/>
              </a:rPr>
              <a:t>Östersund</a:t>
            </a:r>
            <a:r>
              <a:rPr lang="sv-SE" sz="1200" b="0" kern="1200" dirty="0">
                <a:solidFill>
                  <a:schemeClr val="tx1"/>
                </a:solidFill>
                <a:effectLst/>
                <a:latin typeface="+mn-lt"/>
                <a:ea typeface="+mn-ea"/>
                <a:cs typeface="+mn-cs"/>
              </a:rPr>
              <a:t>.</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The </a:t>
            </a:r>
            <a:r>
              <a:rPr lang="sv-SE" sz="1200" b="0" kern="1200" dirty="0" err="1">
                <a:solidFill>
                  <a:schemeClr val="tx1"/>
                </a:solidFill>
                <a:effectLst/>
                <a:latin typeface="+mn-lt"/>
                <a:ea typeface="+mn-ea"/>
                <a:cs typeface="+mn-cs"/>
              </a:rPr>
              <a:t>libraries</a:t>
            </a:r>
            <a:r>
              <a:rPr lang="sv-SE" sz="1200" b="0" kern="1200" dirty="0">
                <a:solidFill>
                  <a:schemeClr val="tx1"/>
                </a:solidFill>
                <a:effectLst/>
                <a:latin typeface="+mn-lt"/>
                <a:ea typeface="+mn-ea"/>
                <a:cs typeface="+mn-cs"/>
              </a:rPr>
              <a:t> offer </a:t>
            </a:r>
            <a:r>
              <a:rPr lang="sv-SE" sz="1200" b="0" kern="1200" dirty="0" err="1">
                <a:solidFill>
                  <a:schemeClr val="tx1"/>
                </a:solidFill>
                <a:effectLst/>
                <a:latin typeface="+mn-lt"/>
                <a:ea typeface="+mn-ea"/>
                <a:cs typeface="+mn-cs"/>
              </a:rPr>
              <a:t>their</a:t>
            </a:r>
            <a:r>
              <a:rPr lang="sv-SE" sz="1200" b="0" kern="1200" dirty="0">
                <a:solidFill>
                  <a:schemeClr val="tx1"/>
                </a:solidFill>
                <a:effectLst/>
                <a:latin typeface="+mn-lt"/>
                <a:ea typeface="+mn-ea"/>
                <a:cs typeface="+mn-cs"/>
              </a:rPr>
              <a:t> services to students</a:t>
            </a:r>
            <a:r>
              <a:rPr lang="sv-SE" dirty="0"/>
              <a:t> and</a:t>
            </a:r>
            <a:r>
              <a:rPr lang="sv-SE" sz="1200" b="0" kern="1200" dirty="0">
                <a:solidFill>
                  <a:schemeClr val="tx1"/>
                </a:solidFill>
                <a:effectLst/>
                <a:latin typeface="+mn-lt"/>
                <a:ea typeface="+mn-ea"/>
                <a:cs typeface="+mn-cs"/>
              </a:rPr>
              <a:t> </a:t>
            </a:r>
            <a:r>
              <a:rPr lang="sv-SE" sz="1200" b="0" kern="1200" dirty="0" err="1">
                <a:solidFill>
                  <a:schemeClr val="tx1"/>
                </a:solidFill>
                <a:effectLst/>
                <a:latin typeface="+mn-lt"/>
                <a:ea typeface="+mn-ea"/>
                <a:cs typeface="+mn-cs"/>
              </a:rPr>
              <a:t>employees</a:t>
            </a:r>
            <a:r>
              <a:rPr lang="sv-SE" sz="1200" b="0" kern="1200" dirty="0">
                <a:solidFill>
                  <a:schemeClr val="tx1"/>
                </a:solidFill>
                <a:effectLst/>
                <a:latin typeface="+mn-lt"/>
                <a:ea typeface="+mn-ea"/>
                <a:cs typeface="+mn-cs"/>
              </a:rPr>
              <a:t> and to the public.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2017</a:t>
            </a: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285750" indent="-285750">
              <a:buFont typeface="Arial" panose="020B0604020202020204" pitchFamily="34" charset="0"/>
              <a:buChar char="•"/>
            </a:pPr>
            <a:r>
              <a:rPr lang="sv-SE" sz="1200" dirty="0"/>
              <a:t>620 860 e-</a:t>
            </a:r>
            <a:r>
              <a:rPr lang="sv-SE" sz="1200" dirty="0" err="1"/>
              <a:t>articles</a:t>
            </a:r>
            <a:r>
              <a:rPr lang="sv-SE" sz="1200" dirty="0"/>
              <a:t>/ </a:t>
            </a:r>
            <a:r>
              <a:rPr lang="sv-SE" sz="1200" dirty="0" err="1"/>
              <a:t>downloaded</a:t>
            </a:r>
            <a:r>
              <a:rPr lang="sv-SE" sz="1200" dirty="0"/>
              <a:t> </a:t>
            </a:r>
            <a:r>
              <a:rPr lang="sv-SE" sz="1200" dirty="0" err="1"/>
              <a:t>chapters</a:t>
            </a:r>
            <a:r>
              <a:rPr lang="sv-SE" sz="1200" dirty="0"/>
              <a:t> in e-</a:t>
            </a:r>
            <a:r>
              <a:rPr lang="sv-SE" sz="1200" dirty="0" err="1"/>
              <a:t>books</a:t>
            </a:r>
            <a:endParaRPr lang="sv-SE" sz="1200" dirty="0"/>
          </a:p>
          <a:p>
            <a:pPr marL="285750" indent="-285750">
              <a:buFont typeface="Arial" panose="020B0604020202020204" pitchFamily="34" charset="0"/>
              <a:buChar char="•"/>
            </a:pPr>
            <a:r>
              <a:rPr lang="sv-SE" sz="1200" dirty="0"/>
              <a:t>120 267 </a:t>
            </a:r>
            <a:r>
              <a:rPr lang="sv-SE" sz="1200" dirty="0" err="1"/>
              <a:t>loans</a:t>
            </a:r>
            <a:r>
              <a:rPr lang="sv-SE" sz="1200" dirty="0"/>
              <a:t> (</a:t>
            </a:r>
            <a:r>
              <a:rPr lang="sv-SE" sz="1200" dirty="0" err="1"/>
              <a:t>printed</a:t>
            </a:r>
            <a:r>
              <a:rPr lang="sv-SE" sz="1200" dirty="0"/>
              <a:t> </a:t>
            </a:r>
            <a:r>
              <a:rPr lang="sv-SE" sz="1200" dirty="0" err="1"/>
              <a:t>books</a:t>
            </a:r>
            <a:r>
              <a:rPr lang="sv-SE" sz="1200" dirty="0"/>
              <a:t>)</a:t>
            </a:r>
          </a:p>
          <a:p>
            <a:pPr marL="285750" indent="-285750">
              <a:buFont typeface="Arial" panose="020B0604020202020204" pitchFamily="34" charset="0"/>
              <a:buChar char="•"/>
            </a:pPr>
            <a:r>
              <a:rPr lang="sv-SE" sz="1200" dirty="0"/>
              <a:t>37 300 </a:t>
            </a:r>
            <a:r>
              <a:rPr lang="sv-SE" sz="1200" dirty="0" err="1"/>
              <a:t>answered</a:t>
            </a:r>
            <a:r>
              <a:rPr lang="sv-SE" sz="1200" dirty="0"/>
              <a:t> </a:t>
            </a:r>
            <a:r>
              <a:rPr lang="sv-SE" sz="1200" dirty="0" err="1"/>
              <a:t>questions</a:t>
            </a:r>
            <a:r>
              <a:rPr lang="sv-SE" sz="1200" dirty="0"/>
              <a:t> via chatt, e-mail and </a:t>
            </a:r>
            <a:r>
              <a:rPr lang="sv-SE" sz="1200" dirty="0" err="1"/>
              <a:t>informationsdesk</a:t>
            </a:r>
            <a:endParaRPr lang="sv-SE" sz="1200" dirty="0"/>
          </a:p>
          <a:p>
            <a:pPr marL="285750" indent="-285750">
              <a:buFont typeface="Arial" panose="020B0604020202020204" pitchFamily="34" charset="0"/>
              <a:buChar char="•"/>
            </a:pPr>
            <a:r>
              <a:rPr lang="sv-SE" sz="1200" dirty="0"/>
              <a:t>266 848 visits</a:t>
            </a:r>
          </a:p>
          <a:p>
            <a:pPr marL="285750" indent="-285750">
              <a:buFont typeface="Arial" panose="020B0604020202020204" pitchFamily="34" charset="0"/>
              <a:buChar char="•"/>
            </a:pPr>
            <a:r>
              <a:rPr lang="sv-SE" sz="1200" dirty="0"/>
              <a:t>307 212 visits on the </a:t>
            </a:r>
            <a:r>
              <a:rPr lang="sv-SE" sz="1200" dirty="0" err="1"/>
              <a:t>website</a:t>
            </a:r>
            <a:endParaRPr lang="sv-SE" sz="1200" dirty="0"/>
          </a:p>
          <a:p>
            <a:pPr marL="285750" indent="-285750">
              <a:buFont typeface="Arial" panose="020B0604020202020204" pitchFamily="34" charset="0"/>
              <a:buChar char="•"/>
            </a:pPr>
            <a:r>
              <a:rPr lang="sv-SE" sz="1200" dirty="0"/>
              <a:t>3 900 </a:t>
            </a:r>
            <a:r>
              <a:rPr lang="sv-SE" sz="1200" dirty="0" err="1"/>
              <a:t>participants</a:t>
            </a:r>
            <a:r>
              <a:rPr lang="sv-SE" sz="1200" dirty="0"/>
              <a:t> in the </a:t>
            </a:r>
            <a:r>
              <a:rPr lang="sv-SE" sz="1200" dirty="0" err="1"/>
              <a:t>university</a:t>
            </a:r>
            <a:r>
              <a:rPr lang="sv-SE" sz="1200" dirty="0"/>
              <a:t> </a:t>
            </a:r>
            <a:r>
              <a:rPr lang="sv-SE" sz="1200" dirty="0" err="1"/>
              <a:t>library’s</a:t>
            </a:r>
            <a:r>
              <a:rPr lang="sv-SE" sz="1200" dirty="0"/>
              <a:t> workshops</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*Tidigare år har UB även räknat med besök av allmänheten i Sambibliotekets lokaler Härnösand, därav minskningen i antal fysiska besök 2017.</a:t>
            </a: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Universitetsbiblioteket består av fyra avdelningar och ett kansli. UB:s uppdrag är att i vid bemärkelse bedriva lärandestöd riktad till studenter och lärare. Lärandestödet innefattar tillgängliggörande av litteratur, att stödja informationskompetens i utbildningen och att erbjuda ett pedagogiskt/didaktiskt stöd till lärare samt en inspirerande studiemiljö för studenter. Till detta kommer en växande publiceringsstödsverksamhet som riktar sig mot forskare. Biblioteket har också funktionen av ett arbetsplatsbibliotek för samtliga anställda vid lärosätet samt är öppet för allmänheten.</a:t>
            </a: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7</a:t>
            </a:fld>
            <a:endParaRPr lang="sv-SE"/>
          </a:p>
        </p:txBody>
      </p:sp>
    </p:spTree>
    <p:extLst>
      <p:ext uri="{BB962C8B-B14F-4D97-AF65-F5344CB8AC3E}">
        <p14:creationId xmlns:p14="http://schemas.microsoft.com/office/powerpoint/2010/main" val="11508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Mid Sweden University –  organisation </a:t>
            </a:r>
            <a:r>
              <a:rPr lang="sv-SE" dirty="0" err="1"/>
              <a:t>chart</a:t>
            </a:r>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8</a:t>
            </a:fld>
            <a:endParaRPr lang="sv-SE"/>
          </a:p>
        </p:txBody>
      </p:sp>
    </p:spTree>
    <p:extLst>
      <p:ext uri="{BB962C8B-B14F-4D97-AF65-F5344CB8AC3E}">
        <p14:creationId xmlns:p14="http://schemas.microsoft.com/office/powerpoint/2010/main" val="107881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ea typeface="MS PGothic" charset="0"/>
              </a:rPr>
              <a:t>I</a:t>
            </a:r>
            <a:r>
              <a:rPr lang="sv-SE" sz="1200" kern="1200" dirty="0">
                <a:solidFill>
                  <a:schemeClr val="tx1"/>
                </a:solidFill>
                <a:latin typeface="+mn-lt"/>
                <a:ea typeface="MS PGothic" charset="0"/>
                <a:cs typeface="+mn-cs"/>
              </a:rPr>
              <a:t>n 2009, the Mid Sweden University Board </a:t>
            </a:r>
            <a:r>
              <a:rPr lang="sv-SE" sz="1200" kern="1200" dirty="0" err="1">
                <a:solidFill>
                  <a:schemeClr val="tx1"/>
                </a:solidFill>
                <a:latin typeface="+mn-lt"/>
                <a:ea typeface="MS PGothic" charset="0"/>
                <a:cs typeface="+mn-cs"/>
              </a:rPr>
              <a:t>decided</a:t>
            </a:r>
            <a:r>
              <a:rPr lang="sv-SE" sz="1200" kern="1200" dirty="0">
                <a:solidFill>
                  <a:schemeClr val="tx1"/>
                </a:solidFill>
                <a:latin typeface="+mn-lt"/>
                <a:ea typeface="MS PGothic" charset="0"/>
                <a:cs typeface="+mn-cs"/>
              </a:rPr>
              <a:t> on a development plan for the period 2009-2012.</a:t>
            </a:r>
            <a:r>
              <a:rPr lang="sv-SE" sz="1200" kern="1200" baseline="0" dirty="0">
                <a:solidFill>
                  <a:schemeClr val="tx1"/>
                </a:solidFill>
                <a:latin typeface="+mn-lt"/>
                <a:ea typeface="MS PGothic" charset="0"/>
                <a:cs typeface="+mn-cs"/>
              </a:rPr>
              <a:t> In 2014, it </a:t>
            </a:r>
            <a:r>
              <a:rPr lang="sv-SE" sz="1200" kern="1200" baseline="0" dirty="0" err="1">
                <a:solidFill>
                  <a:schemeClr val="tx1"/>
                </a:solidFill>
                <a:latin typeface="+mn-lt"/>
                <a:ea typeface="MS PGothic" charset="0"/>
                <a:cs typeface="+mn-cs"/>
              </a:rPr>
              <a:t>was</a:t>
            </a:r>
            <a:r>
              <a:rPr lang="sv-SE" sz="1200" kern="1200" baseline="0" dirty="0">
                <a:solidFill>
                  <a:schemeClr val="tx1"/>
                </a:solidFill>
                <a:latin typeface="+mn-lt"/>
                <a:ea typeface="MS PGothic" charset="0"/>
                <a:cs typeface="+mn-cs"/>
              </a:rPr>
              <a:t> </a:t>
            </a:r>
            <a:r>
              <a:rPr lang="sv-SE" sz="1200" kern="1200" baseline="0" dirty="0" err="1">
                <a:solidFill>
                  <a:schemeClr val="tx1"/>
                </a:solidFill>
                <a:latin typeface="+mn-lt"/>
                <a:ea typeface="MS PGothic" charset="0"/>
                <a:cs typeface="+mn-cs"/>
              </a:rPr>
              <a:t>decided</a:t>
            </a:r>
            <a:r>
              <a:rPr lang="sv-SE" sz="1200" kern="1200" baseline="0" dirty="0">
                <a:solidFill>
                  <a:schemeClr val="tx1"/>
                </a:solidFill>
                <a:latin typeface="+mn-lt"/>
                <a:ea typeface="MS PGothic" charset="0"/>
                <a:cs typeface="+mn-cs"/>
              </a:rPr>
              <a:t> to </a:t>
            </a:r>
            <a:r>
              <a:rPr lang="sv-SE" sz="1200" kern="1200" baseline="0" dirty="0" err="1">
                <a:solidFill>
                  <a:schemeClr val="tx1"/>
                </a:solidFill>
                <a:latin typeface="+mn-lt"/>
                <a:ea typeface="MS PGothic" charset="0"/>
                <a:cs typeface="+mn-cs"/>
              </a:rPr>
              <a:t>extend</a:t>
            </a:r>
            <a:r>
              <a:rPr lang="sv-SE" sz="1200" kern="1200" baseline="0" dirty="0">
                <a:solidFill>
                  <a:schemeClr val="tx1"/>
                </a:solidFill>
                <a:latin typeface="+mn-lt"/>
                <a:ea typeface="MS PGothic" charset="0"/>
                <a:cs typeface="+mn-cs"/>
              </a:rPr>
              <a:t> the plan </a:t>
            </a:r>
            <a:r>
              <a:rPr lang="sv-SE" dirty="0">
                <a:ea typeface="MS PGothic" charset="0"/>
              </a:rPr>
              <a:t>to 2016, </a:t>
            </a:r>
            <a:r>
              <a:rPr lang="sv-SE" dirty="0" err="1">
                <a:ea typeface="MS PGothic" charset="0"/>
              </a:rPr>
              <a:t>making</a:t>
            </a:r>
            <a:r>
              <a:rPr lang="sv-SE" dirty="0">
                <a:ea typeface="MS PGothic" charset="0"/>
              </a:rPr>
              <a:t> </a:t>
            </a:r>
            <a:r>
              <a:rPr lang="sv-SE" sz="1200" kern="1200" baseline="0" dirty="0" err="1">
                <a:solidFill>
                  <a:schemeClr val="tx1"/>
                </a:solidFill>
                <a:latin typeface="+mn-lt"/>
                <a:ea typeface="MS PGothic" charset="0"/>
                <a:cs typeface="+mn-cs"/>
              </a:rPr>
              <a:t>only</a:t>
            </a:r>
            <a:r>
              <a:rPr lang="sv-SE" sz="1200" kern="1200" baseline="0" dirty="0">
                <a:solidFill>
                  <a:schemeClr val="tx1"/>
                </a:solidFill>
                <a:latin typeface="+mn-lt"/>
                <a:ea typeface="MS PGothic" charset="0"/>
                <a:cs typeface="+mn-cs"/>
              </a:rPr>
              <a:t> minor, </a:t>
            </a:r>
            <a:r>
              <a:rPr lang="sv-SE" sz="1200" kern="1200" baseline="0" dirty="0" err="1">
                <a:solidFill>
                  <a:schemeClr val="tx1"/>
                </a:solidFill>
                <a:latin typeface="+mn-lt"/>
                <a:ea typeface="MS PGothic" charset="0"/>
                <a:cs typeface="+mn-cs"/>
              </a:rPr>
              <a:t>above</a:t>
            </a:r>
            <a:r>
              <a:rPr lang="sv-SE" sz="1200" kern="1200" baseline="0" dirty="0">
                <a:solidFill>
                  <a:schemeClr val="tx1"/>
                </a:solidFill>
                <a:latin typeface="+mn-lt"/>
                <a:ea typeface="MS PGothic" charset="0"/>
                <a:cs typeface="+mn-cs"/>
              </a:rPr>
              <a:t> all </a:t>
            </a:r>
            <a:r>
              <a:rPr lang="sv-SE" sz="1200" kern="1200" baseline="0" dirty="0" err="1">
                <a:solidFill>
                  <a:schemeClr val="tx1"/>
                </a:solidFill>
                <a:latin typeface="+mn-lt"/>
                <a:ea typeface="MS PGothic" charset="0"/>
                <a:cs typeface="+mn-cs"/>
              </a:rPr>
              <a:t>editorial</a:t>
            </a:r>
            <a:r>
              <a:rPr lang="sv-SE" sz="1200" kern="1200" dirty="0">
                <a:solidFill>
                  <a:schemeClr val="tx1"/>
                </a:solidFill>
                <a:latin typeface="+mn-lt"/>
                <a:ea typeface="MS PGothic" charset="0"/>
                <a:cs typeface="+mn-cs"/>
              </a:rPr>
              <a:t> changes</a:t>
            </a:r>
            <a:r>
              <a:rPr lang="sv-SE" sz="1200" kern="1200" baseline="0" dirty="0">
                <a:solidFill>
                  <a:schemeClr val="tx1"/>
                </a:solidFill>
                <a:latin typeface="+mn-lt"/>
                <a:ea typeface="MS PGothic" charset="0"/>
                <a:cs typeface="+mn-cs"/>
              </a:rPr>
              <a:t>.</a:t>
            </a:r>
            <a:r>
              <a:rPr lang="sv-SE" sz="1200" kern="1200" dirty="0">
                <a:solidFill>
                  <a:schemeClr val="tx1"/>
                </a:solidFill>
                <a:latin typeface="+mn-lt"/>
                <a:ea typeface="MS PGothic" charset="0"/>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S PGothic"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S PGothic" charset="0"/>
                <a:cs typeface="+mn-cs"/>
              </a:rPr>
              <a:t>The plan </a:t>
            </a:r>
            <a:r>
              <a:rPr lang="sv-SE" dirty="0" err="1">
                <a:ea typeface="MS PGothic" charset="0"/>
              </a:rPr>
              <a:t>determines</a:t>
            </a:r>
            <a:r>
              <a:rPr lang="sv-SE" dirty="0">
                <a:ea typeface="MS PGothic" charset="0"/>
              </a:rPr>
              <a:t> the direction of the Mid Sweden University activities and it is </a:t>
            </a:r>
            <a:r>
              <a:rPr lang="sv-SE" dirty="0" err="1">
                <a:ea typeface="MS PGothic" charset="0"/>
              </a:rPr>
              <a:t>accompanied</a:t>
            </a:r>
            <a:r>
              <a:rPr lang="sv-SE" dirty="0">
                <a:ea typeface="MS PGothic" charset="0"/>
              </a:rPr>
              <a:t> by </a:t>
            </a:r>
            <a:r>
              <a:rPr lang="sv-SE" dirty="0" err="1">
                <a:ea typeface="MS PGothic" charset="0"/>
              </a:rPr>
              <a:t>strategies</a:t>
            </a:r>
            <a:r>
              <a:rPr lang="sv-SE" dirty="0">
                <a:ea typeface="MS PGothic" charset="0"/>
              </a:rPr>
              <a:t> and action plans. During </a:t>
            </a:r>
            <a:r>
              <a:rPr lang="sv-SE" sz="1200" kern="1200" dirty="0">
                <a:solidFill>
                  <a:schemeClr val="tx1"/>
                </a:solidFill>
                <a:latin typeface="+mn-lt"/>
                <a:ea typeface="MS PGothic" charset="0"/>
                <a:cs typeface="+mn-cs"/>
              </a:rPr>
              <a:t>2010, a new educational </a:t>
            </a:r>
            <a:r>
              <a:rPr lang="sv-SE" sz="1200" kern="1200" dirty="0" err="1">
                <a:solidFill>
                  <a:schemeClr val="tx1"/>
                </a:solidFill>
                <a:latin typeface="+mn-lt"/>
                <a:ea typeface="MS PGothic" charset="0"/>
                <a:cs typeface="+mn-cs"/>
              </a:rPr>
              <a:t>strategy</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was</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produced</a:t>
            </a:r>
            <a:r>
              <a:rPr lang="sv-SE" sz="1200" kern="1200" dirty="0">
                <a:solidFill>
                  <a:schemeClr val="tx1"/>
                </a:solidFill>
                <a:latin typeface="+mn-lt"/>
                <a:ea typeface="MS PGothic" charset="0"/>
                <a:cs typeface="+mn-cs"/>
              </a:rPr>
              <a:t> for the period 2011-2015 (and </a:t>
            </a:r>
            <a:r>
              <a:rPr lang="sv-SE" sz="1200" kern="1200" dirty="0" err="1">
                <a:solidFill>
                  <a:schemeClr val="tx1"/>
                </a:solidFill>
                <a:latin typeface="+mn-lt"/>
                <a:ea typeface="MS PGothic" charset="0"/>
                <a:cs typeface="+mn-cs"/>
              </a:rPr>
              <a:t>after</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that</a:t>
            </a:r>
            <a:r>
              <a:rPr lang="sv-SE" sz="1200" kern="1200" dirty="0">
                <a:solidFill>
                  <a:schemeClr val="tx1"/>
                </a:solidFill>
                <a:latin typeface="+mn-lt"/>
                <a:ea typeface="MS PGothic" charset="0"/>
                <a:cs typeface="+mn-cs"/>
              </a:rPr>
              <a:t>, it </a:t>
            </a:r>
            <a:r>
              <a:rPr lang="sv-SE" sz="1200" kern="1200" dirty="0" err="1">
                <a:solidFill>
                  <a:schemeClr val="tx1"/>
                </a:solidFill>
                <a:latin typeface="+mn-lt"/>
                <a:ea typeface="MS PGothic" charset="0"/>
                <a:cs typeface="+mn-cs"/>
              </a:rPr>
              <a:t>was</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extended</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until</a:t>
            </a:r>
            <a:r>
              <a:rPr lang="sv-SE" sz="1200" kern="1200" dirty="0">
                <a:solidFill>
                  <a:schemeClr val="tx1"/>
                </a:solidFill>
                <a:latin typeface="+mn-lt"/>
                <a:ea typeface="MS PGothic" charset="0"/>
                <a:cs typeface="+mn-cs"/>
              </a:rPr>
              <a:t> 2017). The focus area of the </a:t>
            </a:r>
            <a:r>
              <a:rPr lang="sv-SE" sz="1200" kern="1200" dirty="0" err="1">
                <a:solidFill>
                  <a:schemeClr val="tx1"/>
                </a:solidFill>
                <a:latin typeface="+mn-lt"/>
                <a:ea typeface="MS PGothic" charset="0"/>
                <a:cs typeface="+mn-cs"/>
              </a:rPr>
              <a:t>strategy</a:t>
            </a:r>
            <a:r>
              <a:rPr lang="sv-SE" sz="1200" kern="1200" dirty="0">
                <a:solidFill>
                  <a:schemeClr val="tx1"/>
                </a:solidFill>
                <a:latin typeface="+mn-lt"/>
                <a:ea typeface="MS PGothic" charset="0"/>
                <a:cs typeface="+mn-cs"/>
              </a:rPr>
              <a:t> is to </a:t>
            </a:r>
            <a:r>
              <a:rPr lang="sv-SE" sz="1200" kern="1200" dirty="0" err="1">
                <a:solidFill>
                  <a:schemeClr val="tx1"/>
                </a:solidFill>
                <a:latin typeface="+mn-lt"/>
                <a:ea typeface="MS PGothic" charset="0"/>
                <a:cs typeface="+mn-cs"/>
              </a:rPr>
              <a:t>reach</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excellence</a:t>
            </a:r>
            <a:r>
              <a:rPr lang="sv-SE" sz="1200" kern="1200" dirty="0">
                <a:solidFill>
                  <a:schemeClr val="tx1"/>
                </a:solidFill>
                <a:latin typeface="+mn-lt"/>
                <a:ea typeface="MS PGothic" charset="0"/>
                <a:cs typeface="+mn-cs"/>
              </a:rPr>
              <a:t> in the areas of e-learning and </a:t>
            </a:r>
            <a:r>
              <a:rPr lang="sv-SE" dirty="0">
                <a:ea typeface="MS PGothic" charset="0"/>
              </a:rPr>
              <a:t>cooperation with trade and industry</a:t>
            </a:r>
            <a:r>
              <a:rPr lang="sv-SE" sz="1200" b="0" kern="1200" dirty="0">
                <a:solidFill>
                  <a:schemeClr val="tx1"/>
                </a:solidFill>
                <a:latin typeface="+mn-lt"/>
                <a:ea typeface="MS PGothic" charset="0"/>
                <a:cs typeface="+mn-cs"/>
              </a:rPr>
              <a:t>. </a:t>
            </a:r>
            <a:r>
              <a:rPr lang="sv-SE" sz="1200" b="0" kern="1200" dirty="0" err="1">
                <a:solidFill>
                  <a:schemeClr val="tx1"/>
                </a:solidFill>
                <a:latin typeface="+mn-lt"/>
                <a:ea typeface="MS PGothic" charset="0"/>
                <a:cs typeface="+mn-cs"/>
              </a:rPr>
              <a:t>These</a:t>
            </a:r>
            <a:r>
              <a:rPr lang="sv-SE" sz="1200" b="0" kern="1200" dirty="0">
                <a:solidFill>
                  <a:schemeClr val="tx1"/>
                </a:solidFill>
                <a:latin typeface="+mn-lt"/>
                <a:ea typeface="MS PGothic" charset="0"/>
                <a:cs typeface="+mn-cs"/>
              </a:rPr>
              <a:t> are areas where Mid Sweden University has a long tradition </a:t>
            </a:r>
            <a:r>
              <a:rPr lang="sv-SE" dirty="0">
                <a:ea typeface="MS PGothic" charset="0"/>
              </a:rPr>
              <a:t>and </a:t>
            </a:r>
            <a:r>
              <a:rPr lang="sv-SE" dirty="0" err="1">
                <a:ea typeface="MS PGothic" charset="0"/>
              </a:rPr>
              <a:t>good</a:t>
            </a:r>
            <a:r>
              <a:rPr lang="sv-SE" dirty="0">
                <a:ea typeface="MS PGothic" charset="0"/>
              </a:rPr>
              <a:t> </a:t>
            </a:r>
            <a:r>
              <a:rPr lang="sv-SE" dirty="0" err="1">
                <a:ea typeface="MS PGothic" charset="0"/>
              </a:rPr>
              <a:t>preconditions</a:t>
            </a:r>
            <a:r>
              <a:rPr lang="sv-SE" dirty="0">
                <a:ea typeface="MS PGothic" charset="0"/>
              </a:rPr>
              <a:t> to </a:t>
            </a:r>
            <a:r>
              <a:rPr lang="sv-SE" dirty="0" err="1">
                <a:ea typeface="MS PGothic" charset="0"/>
              </a:rPr>
              <a:t>reach</a:t>
            </a:r>
            <a:r>
              <a:rPr lang="sv-SE" dirty="0">
                <a:ea typeface="MS PGothic" charset="0"/>
              </a:rPr>
              <a:t> the </a:t>
            </a:r>
            <a:r>
              <a:rPr lang="sv-SE" dirty="0" err="1">
                <a:ea typeface="MS PGothic" charset="0"/>
              </a:rPr>
              <a:t>goals</a:t>
            </a:r>
            <a:r>
              <a:rPr lang="sv-SE" dirty="0">
                <a:ea typeface="MS PGothic" charset="0"/>
              </a:rPr>
              <a:t>. </a:t>
            </a:r>
            <a:r>
              <a:rPr lang="sv-SE" dirty="0" err="1">
                <a:ea typeface="MS PGothic" charset="0"/>
              </a:rPr>
              <a:t>They</a:t>
            </a:r>
            <a:r>
              <a:rPr lang="sv-SE" dirty="0">
                <a:ea typeface="MS PGothic" charset="0"/>
              </a:rPr>
              <a:t> are </a:t>
            </a:r>
            <a:r>
              <a:rPr lang="sv-SE" dirty="0" err="1">
                <a:ea typeface="MS PGothic" charset="0"/>
              </a:rPr>
              <a:t>also</a:t>
            </a:r>
            <a:r>
              <a:rPr lang="sv-SE" dirty="0">
                <a:ea typeface="MS PGothic" charset="0"/>
              </a:rPr>
              <a:t> areas </a:t>
            </a:r>
            <a:r>
              <a:rPr lang="sv-SE" dirty="0" err="1">
                <a:ea typeface="MS PGothic" charset="0"/>
              </a:rPr>
              <a:t>sought</a:t>
            </a:r>
            <a:r>
              <a:rPr lang="sv-SE" dirty="0">
                <a:ea typeface="MS PGothic" charset="0"/>
              </a:rPr>
              <a:t> </a:t>
            </a:r>
            <a:r>
              <a:rPr lang="sv-SE" dirty="0" err="1">
                <a:ea typeface="MS PGothic" charset="0"/>
              </a:rPr>
              <a:t>after</a:t>
            </a:r>
            <a:r>
              <a:rPr lang="sv-SE" dirty="0">
                <a:ea typeface="MS PGothic" charset="0"/>
              </a:rPr>
              <a:t> by the students and </a:t>
            </a:r>
            <a:r>
              <a:rPr lang="sv-SE" dirty="0" err="1">
                <a:ea typeface="MS PGothic" charset="0"/>
              </a:rPr>
              <a:t>therefore</a:t>
            </a:r>
            <a:r>
              <a:rPr lang="sv-SE" dirty="0">
                <a:ea typeface="MS PGothic" charset="0"/>
              </a:rPr>
              <a:t>, </a:t>
            </a:r>
            <a:r>
              <a:rPr lang="sv-SE" dirty="0" err="1">
                <a:ea typeface="MS PGothic" charset="0"/>
              </a:rPr>
              <a:t>they</a:t>
            </a:r>
            <a:r>
              <a:rPr lang="sv-SE" dirty="0">
                <a:ea typeface="MS PGothic" charset="0"/>
              </a:rPr>
              <a:t> </a:t>
            </a:r>
            <a:r>
              <a:rPr lang="sv-SE" dirty="0" err="1">
                <a:ea typeface="MS PGothic" charset="0"/>
              </a:rPr>
              <a:t>generate</a:t>
            </a:r>
            <a:r>
              <a:rPr lang="sv-SE" dirty="0">
                <a:ea typeface="MS PGothic" charset="0"/>
              </a:rPr>
              <a:t> quality and </a:t>
            </a:r>
            <a:r>
              <a:rPr lang="sv-SE" dirty="0" err="1">
                <a:ea typeface="MS PGothic" charset="0"/>
              </a:rPr>
              <a:t>attractivity</a:t>
            </a:r>
            <a:r>
              <a:rPr lang="sv-SE" dirty="0">
                <a:ea typeface="MS PGothic" charset="0"/>
              </a:rPr>
              <a:t>. </a:t>
            </a:r>
            <a:r>
              <a:rPr lang="sv-SE" dirty="0" err="1">
                <a:ea typeface="MS PGothic" charset="0"/>
              </a:rPr>
              <a:t>According</a:t>
            </a:r>
            <a:r>
              <a:rPr lang="sv-SE" dirty="0">
                <a:ea typeface="MS PGothic" charset="0"/>
              </a:rPr>
              <a:t> to the educational </a:t>
            </a:r>
            <a:r>
              <a:rPr lang="sv-SE" dirty="0" err="1">
                <a:ea typeface="MS PGothic" charset="0"/>
              </a:rPr>
              <a:t>strategy</a:t>
            </a:r>
            <a:r>
              <a:rPr lang="sv-SE" dirty="0">
                <a:ea typeface="MS PGothic" charset="0"/>
              </a:rPr>
              <a:t>, Mid Sweden University </a:t>
            </a:r>
            <a:r>
              <a:rPr lang="sv-SE" dirty="0" err="1">
                <a:ea typeface="MS PGothic" charset="0"/>
              </a:rPr>
              <a:t>should</a:t>
            </a:r>
            <a:r>
              <a:rPr lang="sv-SE" dirty="0">
                <a:ea typeface="MS PGothic" charset="0"/>
              </a:rPr>
              <a:t> </a:t>
            </a:r>
            <a:r>
              <a:rPr lang="sv-SE" dirty="0" err="1">
                <a:ea typeface="MS PGothic" charset="0"/>
              </a:rPr>
              <a:t>continue</a:t>
            </a:r>
            <a:r>
              <a:rPr lang="sv-SE" dirty="0">
                <a:ea typeface="MS PGothic" charset="0"/>
              </a:rPr>
              <a:t> to develop the courses and programmes </a:t>
            </a:r>
            <a:r>
              <a:rPr lang="sv-SE" dirty="0" err="1">
                <a:ea typeface="MS PGothic" charset="0"/>
              </a:rPr>
              <a:t>offered</a:t>
            </a:r>
            <a:r>
              <a:rPr lang="sv-SE" dirty="0">
                <a:ea typeface="MS PGothic" charset="0"/>
              </a:rPr>
              <a:t> to </a:t>
            </a:r>
            <a:r>
              <a:rPr lang="sv-SE" dirty="0" err="1">
                <a:ea typeface="MS PGothic" charset="0"/>
              </a:rPr>
              <a:t>meet</a:t>
            </a:r>
            <a:r>
              <a:rPr lang="sv-SE" dirty="0">
                <a:ea typeface="MS PGothic" charset="0"/>
              </a:rPr>
              <a:t> the </a:t>
            </a:r>
            <a:r>
              <a:rPr lang="sv-SE" dirty="0" err="1">
                <a:ea typeface="MS PGothic" charset="0"/>
              </a:rPr>
              <a:t>demand</a:t>
            </a:r>
            <a:r>
              <a:rPr lang="sv-SE" dirty="0">
                <a:ea typeface="MS PGothic" charset="0"/>
              </a:rPr>
              <a:t> of the surrounding </a:t>
            </a:r>
            <a:r>
              <a:rPr lang="sv-SE" dirty="0" err="1">
                <a:ea typeface="MS PGothic" charset="0"/>
              </a:rPr>
              <a:t>world</a:t>
            </a:r>
            <a:r>
              <a:rPr lang="sv-SE" dirty="0">
                <a:ea typeface="MS PGothic" charset="0"/>
              </a:rPr>
              <a:t>. </a:t>
            </a:r>
            <a:r>
              <a:rPr lang="sv-SE" dirty="0" err="1">
                <a:ea typeface="MS PGothic" charset="0"/>
              </a:rPr>
              <a:t>There</a:t>
            </a:r>
            <a:r>
              <a:rPr lang="sv-SE" dirty="0">
                <a:ea typeface="MS PGothic" charset="0"/>
              </a:rPr>
              <a:t> </a:t>
            </a:r>
            <a:r>
              <a:rPr lang="sv-SE" dirty="0" err="1">
                <a:ea typeface="MS PGothic" charset="0"/>
              </a:rPr>
              <a:t>should</a:t>
            </a:r>
            <a:r>
              <a:rPr lang="sv-SE" dirty="0">
                <a:ea typeface="MS PGothic" charset="0"/>
              </a:rPr>
              <a:t> be a </a:t>
            </a:r>
            <a:r>
              <a:rPr lang="sv-SE" dirty="0" err="1">
                <a:ea typeface="MS PGothic" charset="0"/>
              </a:rPr>
              <a:t>clear</a:t>
            </a:r>
            <a:r>
              <a:rPr lang="sv-SE" dirty="0">
                <a:ea typeface="MS PGothic" charset="0"/>
              </a:rPr>
              <a:t> focus on the programmes and courses </a:t>
            </a:r>
            <a:r>
              <a:rPr lang="sv-SE" dirty="0" err="1">
                <a:ea typeface="MS PGothic" charset="0"/>
              </a:rPr>
              <a:t>that</a:t>
            </a:r>
            <a:r>
              <a:rPr lang="sv-SE" dirty="0">
                <a:ea typeface="MS PGothic" charset="0"/>
              </a:rPr>
              <a:t> are </a:t>
            </a:r>
            <a:r>
              <a:rPr lang="sv-SE" dirty="0" err="1">
                <a:ea typeface="MS PGothic" charset="0"/>
              </a:rPr>
              <a:t>unique</a:t>
            </a:r>
            <a:r>
              <a:rPr lang="sv-SE" dirty="0">
                <a:ea typeface="MS PGothic" charset="0"/>
              </a:rPr>
              <a:t> at Mid Sweden University and </a:t>
            </a:r>
            <a:r>
              <a:rPr lang="sv-SE" dirty="0" err="1">
                <a:ea typeface="MS PGothic" charset="0"/>
              </a:rPr>
              <a:t>there</a:t>
            </a:r>
            <a:r>
              <a:rPr lang="sv-SE" dirty="0">
                <a:ea typeface="MS PGothic" charset="0"/>
              </a:rPr>
              <a:t> is a suggestion to make the Summer University a brand. </a:t>
            </a:r>
            <a:r>
              <a:rPr lang="sv-SE" dirty="0" err="1">
                <a:ea typeface="MS PGothic" charset="0"/>
              </a:rPr>
              <a:t>Seeking</a:t>
            </a:r>
            <a:r>
              <a:rPr lang="sv-SE" dirty="0">
                <a:ea typeface="MS PGothic" charset="0"/>
              </a:rPr>
              <a:t> partnerships with other higher education </a:t>
            </a:r>
            <a:r>
              <a:rPr lang="sv-SE" dirty="0" err="1">
                <a:ea typeface="MS PGothic" charset="0"/>
              </a:rPr>
              <a:t>institutes</a:t>
            </a:r>
            <a:r>
              <a:rPr lang="sv-SE" dirty="0">
                <a:ea typeface="MS PGothic" charset="0"/>
              </a:rPr>
              <a:t> is </a:t>
            </a:r>
            <a:r>
              <a:rPr lang="sv-SE" dirty="0" err="1">
                <a:ea typeface="MS PGothic" charset="0"/>
              </a:rPr>
              <a:t>also</a:t>
            </a:r>
            <a:r>
              <a:rPr lang="sv-SE" dirty="0">
                <a:ea typeface="MS PGothic" charset="0"/>
              </a:rPr>
              <a:t> </a:t>
            </a:r>
            <a:r>
              <a:rPr lang="sv-SE" dirty="0" err="1">
                <a:ea typeface="MS PGothic" charset="0"/>
              </a:rPr>
              <a:t>important</a:t>
            </a:r>
            <a:r>
              <a:rPr lang="sv-SE" dirty="0">
                <a:ea typeface="MS PGothic" charset="0"/>
              </a:rPr>
              <a:t>. </a:t>
            </a:r>
            <a:r>
              <a:rPr lang="sv-SE" sz="1200" kern="1200" dirty="0">
                <a:solidFill>
                  <a:schemeClr val="tx1"/>
                </a:solidFill>
                <a:latin typeface="+mn-lt"/>
                <a:ea typeface="MS PGothic" charset="0"/>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S PGothic" charset="0"/>
              <a:cs typeface="+mn-cs"/>
            </a:endParaRPr>
          </a:p>
          <a:p>
            <a:r>
              <a:rPr lang="en-US" sz="1200" kern="1200" dirty="0">
                <a:solidFill>
                  <a:schemeClr val="tx1"/>
                </a:solidFill>
                <a:latin typeface="+mn-lt"/>
                <a:ea typeface="MS PGothic" charset="0"/>
                <a:cs typeface="+mn-cs"/>
              </a:rPr>
              <a:t>Also in terms of research, cooperation with the surrounding world is emphasized in the development plan: We should aim at coproduction with external actors and an increased share of external funding. During </a:t>
            </a:r>
            <a:r>
              <a:rPr lang="sv-SE" sz="1200" kern="1200" dirty="0">
                <a:solidFill>
                  <a:schemeClr val="tx1"/>
                </a:solidFill>
                <a:latin typeface="+mn-lt"/>
                <a:ea typeface="MS PGothic" charset="0"/>
                <a:cs typeface="+mn-cs"/>
              </a:rPr>
              <a:t>2011, a research </a:t>
            </a:r>
            <a:r>
              <a:rPr lang="sv-SE" sz="1200" kern="1200" dirty="0" err="1">
                <a:solidFill>
                  <a:schemeClr val="tx1"/>
                </a:solidFill>
                <a:latin typeface="+mn-lt"/>
                <a:ea typeface="MS PGothic" charset="0"/>
                <a:cs typeface="+mn-cs"/>
              </a:rPr>
              <a:t>strategy</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was</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produced</a:t>
            </a:r>
            <a:r>
              <a:rPr lang="sv-SE" sz="1200" kern="1200" dirty="0">
                <a:solidFill>
                  <a:schemeClr val="tx1"/>
                </a:solidFill>
                <a:latin typeface="+mn-lt"/>
                <a:ea typeface="MS PGothic" charset="0"/>
                <a:cs typeface="+mn-cs"/>
              </a:rPr>
              <a:t> and in 2013, a </a:t>
            </a:r>
            <a:r>
              <a:rPr lang="sv-SE" sz="1200" kern="1200" dirty="0" err="1">
                <a:solidFill>
                  <a:schemeClr val="tx1"/>
                </a:solidFill>
                <a:latin typeface="+mn-lt"/>
                <a:ea typeface="MS PGothic" charset="0"/>
                <a:cs typeface="+mn-cs"/>
              </a:rPr>
              <a:t>strategy</a:t>
            </a:r>
            <a:r>
              <a:rPr lang="sv-SE" sz="1200" kern="1200" dirty="0">
                <a:solidFill>
                  <a:schemeClr val="tx1"/>
                </a:solidFill>
                <a:latin typeface="+mn-lt"/>
                <a:ea typeface="MS PGothic" charset="0"/>
                <a:cs typeface="+mn-cs"/>
              </a:rPr>
              <a:t> for the prerequisites of the activities </a:t>
            </a:r>
            <a:r>
              <a:rPr lang="sv-SE" sz="1200" kern="1200" dirty="0" err="1">
                <a:solidFill>
                  <a:schemeClr val="tx1"/>
                </a:solidFill>
                <a:latin typeface="+mn-lt"/>
                <a:ea typeface="MS PGothic" charset="0"/>
                <a:cs typeface="+mn-cs"/>
              </a:rPr>
              <a:t>was</a:t>
            </a:r>
            <a:r>
              <a:rPr lang="sv-SE" sz="1200" kern="1200" dirty="0">
                <a:solidFill>
                  <a:schemeClr val="tx1"/>
                </a:solidFill>
                <a:latin typeface="+mn-lt"/>
                <a:ea typeface="MS PGothic" charset="0"/>
                <a:cs typeface="+mn-cs"/>
              </a:rPr>
              <a:t> </a:t>
            </a:r>
            <a:r>
              <a:rPr lang="sv-SE" sz="1200" kern="1200" dirty="0" err="1">
                <a:solidFill>
                  <a:schemeClr val="tx1"/>
                </a:solidFill>
                <a:latin typeface="+mn-lt"/>
                <a:ea typeface="MS PGothic" charset="0"/>
                <a:cs typeface="+mn-cs"/>
              </a:rPr>
              <a:t>determined</a:t>
            </a:r>
            <a:r>
              <a:rPr lang="sv-SE" sz="1200" kern="1200" dirty="0">
                <a:solidFill>
                  <a:schemeClr val="tx1"/>
                </a:solidFill>
                <a:latin typeface="+mn-lt"/>
                <a:ea typeface="MS PGothic" charset="0"/>
                <a:cs typeface="+mn-cs"/>
              </a:rPr>
              <a:t>.</a:t>
            </a:r>
            <a:endParaRPr lang="en-US" sz="1200" kern="1200" dirty="0">
              <a:solidFill>
                <a:schemeClr val="tx1"/>
              </a:solidFill>
              <a:latin typeface="+mn-lt"/>
              <a:ea typeface="MS PGothic"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a typeface="MS PGothic" charset="0"/>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9</a:t>
            </a:fld>
            <a:endParaRPr lang="sv-SE"/>
          </a:p>
        </p:txBody>
      </p:sp>
    </p:spTree>
    <p:extLst>
      <p:ext uri="{BB962C8B-B14F-4D97-AF65-F5344CB8AC3E}">
        <p14:creationId xmlns:p14="http://schemas.microsoft.com/office/powerpoint/2010/main" val="616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10</a:t>
            </a:fld>
            <a:endParaRPr lang="sv-SE"/>
          </a:p>
        </p:txBody>
      </p:sp>
    </p:spTree>
    <p:extLst>
      <p:ext uri="{BB962C8B-B14F-4D97-AF65-F5344CB8AC3E}">
        <p14:creationId xmlns:p14="http://schemas.microsoft.com/office/powerpoint/2010/main" val="378986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41649" y="1360801"/>
            <a:ext cx="73737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141650" y="2208554"/>
            <a:ext cx="73737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4630500" y="2241462"/>
            <a:ext cx="3885300" cy="3942000"/>
          </a:xfrm>
        </p:spPr>
        <p:txBody>
          <a:bodyPr/>
          <a:lstStyle/>
          <a:p>
            <a:r>
              <a:rPr lang="sv-SE"/>
              <a:t>Dra bilden till platshållaren eller klicka på ikonen för att lägga till den</a:t>
            </a:r>
          </a:p>
        </p:txBody>
      </p:sp>
      <p:sp>
        <p:nvSpPr>
          <p:cNvPr id="8" name="Platshållare för bild 12"/>
          <p:cNvSpPr>
            <a:spLocks noGrp="1"/>
          </p:cNvSpPr>
          <p:nvPr>
            <p:ph type="pic" sz="quarter" idx="15"/>
          </p:nvPr>
        </p:nvSpPr>
        <p:spPr>
          <a:xfrm>
            <a:off x="629100" y="2235600"/>
            <a:ext cx="3885300" cy="3942000"/>
          </a:xfrm>
        </p:spPr>
        <p:txBody>
          <a:bodyPr/>
          <a:lstStyle/>
          <a:p>
            <a:r>
              <a:rPr lang="sv-SE"/>
              <a:t>Dra bilden till platshållaren eller klicka på ikonen för att lägga till den</a:t>
            </a:r>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2018-11-21</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0800"/>
            <a:ext cx="7886249" cy="574296"/>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629101" y="2235600"/>
            <a:ext cx="386834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100" y="3180016"/>
            <a:ext cx="38691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30500" y="2235599"/>
            <a:ext cx="38691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30500" y="3180014"/>
            <a:ext cx="38691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629100" y="1540800"/>
            <a:ext cx="7896659" cy="736844"/>
          </a:xfrm>
        </p:spPr>
        <p:txBody>
          <a:bodyPr/>
          <a:lstStyle/>
          <a:p>
            <a:r>
              <a:rPr lang="sv-SE"/>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9144000" cy="3420000"/>
          </a:xfrm>
        </p:spPr>
        <p:txBody>
          <a:bodyPr/>
          <a:lstStyle/>
          <a:p>
            <a:r>
              <a:rPr lang="sv-SE"/>
              <a:t>Dra bilden till platshållaren eller klicka på ikonen för att lägga till den</a:t>
            </a:r>
            <a:endParaRPr lang="sv-SE" dirty="0"/>
          </a:p>
        </p:txBody>
      </p:sp>
      <p:sp>
        <p:nvSpPr>
          <p:cNvPr id="6" name="Underrubrik 2"/>
          <p:cNvSpPr>
            <a:spLocks noGrp="1"/>
          </p:cNvSpPr>
          <p:nvPr>
            <p:ph type="subTitle" idx="1" hasCustomPrompt="1"/>
          </p:nvPr>
        </p:nvSpPr>
        <p:spPr>
          <a:xfrm>
            <a:off x="1143000" y="2208554"/>
            <a:ext cx="737235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Rubrik 2"/>
          <p:cNvSpPr>
            <a:spLocks noGrp="1"/>
          </p:cNvSpPr>
          <p:nvPr>
            <p:ph type="title" hasCustomPrompt="1"/>
          </p:nvPr>
        </p:nvSpPr>
        <p:spPr>
          <a:xfrm>
            <a:off x="1143000" y="1360799"/>
            <a:ext cx="7372351" cy="691200"/>
          </a:xfrm>
        </p:spPr>
        <p:txBody>
          <a:bodyPr>
            <a:noAutofit/>
          </a:bodyPr>
          <a:lstStyle>
            <a:lvl1pPr>
              <a:lnSpc>
                <a:spcPct val="100000"/>
              </a:lnSpc>
              <a:defRPr sz="3800"/>
            </a:lvl1pPr>
          </a:lstStyle>
          <a:p>
            <a:r>
              <a:rPr lang="sv-SE" dirty="0"/>
              <a:t>Stor rubrik</a:t>
            </a:r>
          </a:p>
        </p:txBody>
      </p:sp>
      <p:pic>
        <p:nvPicPr>
          <p:cNvPr id="7" name="107192D2-3778-4ECE-8BEC-1F42874D3F29" descr="759C4F0E-5528-4626-A835-687661AA8F96@familjenpangea"/>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9144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Rubrik 1"/>
          <p:cNvSpPr>
            <a:spLocks noGrp="1"/>
          </p:cNvSpPr>
          <p:nvPr>
            <p:ph type="ctrTitle" hasCustomPrompt="1"/>
          </p:nvPr>
        </p:nvSpPr>
        <p:spPr>
          <a:xfrm>
            <a:off x="1143001" y="1359582"/>
            <a:ext cx="737235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143001" y="2208554"/>
            <a:ext cx="737234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8389073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0" y="1540801"/>
            <a:ext cx="7912894"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629100" y="2237130"/>
            <a:ext cx="7912894"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142100" y="3020400"/>
            <a:ext cx="7373700" cy="1117846"/>
          </a:xfrm>
        </p:spPr>
        <p:txBody>
          <a:bodyPr anchor="t">
            <a:noAutofit/>
          </a:bodyPr>
          <a:lstStyle>
            <a:lvl1pPr>
              <a:lnSpc>
                <a:spcPct val="100000"/>
              </a:lnSpc>
              <a:defRPr sz="3800"/>
            </a:lvl1pPr>
          </a:lstStyle>
          <a:p>
            <a:r>
              <a:rPr lang="sv-SE"/>
              <a:t>Klicka här för att ändra format</a:t>
            </a:r>
            <a:endParaRPr lang="sv-SE" dirty="0"/>
          </a:p>
        </p:txBody>
      </p:sp>
      <p:sp>
        <p:nvSpPr>
          <p:cNvPr id="3" name="Platshållare för text 2"/>
          <p:cNvSpPr>
            <a:spLocks noGrp="1"/>
          </p:cNvSpPr>
          <p:nvPr>
            <p:ph type="body" idx="1"/>
          </p:nvPr>
        </p:nvSpPr>
        <p:spPr>
          <a:xfrm>
            <a:off x="1142100" y="4589464"/>
            <a:ext cx="73737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9144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142100" y="3021178"/>
            <a:ext cx="73737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30500" y="2235600"/>
            <a:ext cx="38853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2018-11-21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4630500" y="2234963"/>
            <a:ext cx="3885300" cy="3942000"/>
          </a:xfrm>
        </p:spPr>
        <p:txBody>
          <a:bodyPr/>
          <a:lstStyle/>
          <a:p>
            <a:r>
              <a:rPr lang="sv-SE"/>
              <a:t>Klicka på ikonen för att lägga till ett diagram</a:t>
            </a:r>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2018-11-21</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629100" y="2235599"/>
            <a:ext cx="38853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4630499" y="2235599"/>
            <a:ext cx="3885300" cy="3942000"/>
          </a:xfrm>
        </p:spPr>
        <p:txBody>
          <a:bodyPr/>
          <a:lstStyle/>
          <a:p>
            <a:r>
              <a:rPr lang="sv-SE"/>
              <a:t>Dra bilden till platshållaren eller klicka på ikonen för att lägga till den</a:t>
            </a:r>
          </a:p>
        </p:txBody>
      </p:sp>
      <p:sp>
        <p:nvSpPr>
          <p:cNvPr id="3" name="Platshållare för datum 2"/>
          <p:cNvSpPr>
            <a:spLocks noGrp="1"/>
          </p:cNvSpPr>
          <p:nvPr>
            <p:ph type="dt" sz="half" idx="15"/>
          </p:nvPr>
        </p:nvSpPr>
        <p:spPr/>
        <p:txBody>
          <a:bodyPr/>
          <a:lstStyle/>
          <a:p>
            <a:fld id="{2D44CBEE-E6DE-47E3-981B-80C11ECF5B1C}" type="datetimeFigureOut">
              <a:rPr lang="sv-SE" smtClean="0"/>
              <a:pPr/>
              <a:t>2018-11-21</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latshållare för rubrik 1"/>
          <p:cNvSpPr>
            <a:spLocks noGrp="1"/>
          </p:cNvSpPr>
          <p:nvPr>
            <p:ph type="title"/>
          </p:nvPr>
        </p:nvSpPr>
        <p:spPr>
          <a:xfrm>
            <a:off x="1143001" y="1542416"/>
            <a:ext cx="737234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143000" y="2237130"/>
            <a:ext cx="737235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778000" y="6356351"/>
            <a:ext cx="1147399" cy="360000"/>
          </a:xfrm>
          <a:prstGeom prst="rect">
            <a:avLst/>
          </a:prstGeom>
        </p:spPr>
        <p:txBody>
          <a:bodyPr vert="horz" lIns="36000" tIns="45720" rIns="90000" bIns="45720" rtlCol="0" anchor="ctr"/>
          <a:lstStyle>
            <a:lvl1pPr algn="l">
              <a:defRPr sz="1200">
                <a:solidFill>
                  <a:schemeClr val="tx1"/>
                </a:solidFill>
                <a:latin typeface="+mj-lt"/>
              </a:defRPr>
            </a:lvl1pPr>
          </a:lstStyle>
          <a:p>
            <a:r>
              <a:rPr lang="sv-SE" dirty="0"/>
              <a:t>15-07-07</a:t>
            </a:r>
          </a:p>
        </p:txBody>
      </p:sp>
      <p:sp>
        <p:nvSpPr>
          <p:cNvPr id="5" name="Platshållare för sidfot 4"/>
          <p:cNvSpPr>
            <a:spLocks noGrp="1"/>
          </p:cNvSpPr>
          <p:nvPr>
            <p:ph type="ftr" sz="quarter" idx="3"/>
          </p:nvPr>
        </p:nvSpPr>
        <p:spPr>
          <a:xfrm>
            <a:off x="3159000" y="6357600"/>
            <a:ext cx="2554165"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7367950" y="6356350"/>
            <a:ext cx="1147400"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p:nvSpPr>
        <p:spPr>
          <a:xfrm>
            <a:off x="629100" y="6356349"/>
            <a:ext cx="20574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Mid</a:t>
            </a:r>
            <a:r>
              <a:rPr lang="sv-SE" sz="1200" baseline="0" dirty="0">
                <a:latin typeface="Arial" panose="020B0604020202020204" pitchFamily="34" charset="0"/>
                <a:cs typeface="Arial" panose="020B0604020202020204" pitchFamily="34" charset="0"/>
              </a:rPr>
              <a:t> Sweden University</a:t>
            </a:r>
            <a:endParaRPr lang="sv-SE" sz="1200" dirty="0">
              <a:latin typeface="Arial" panose="020B0604020202020204" pitchFamily="34" charset="0"/>
              <a:cs typeface="Arial" panose="020B0604020202020204" pitchFamily="34" charset="0"/>
            </a:endParaRPr>
          </a:p>
        </p:txBody>
      </p:sp>
      <p:cxnSp>
        <p:nvCxnSpPr>
          <p:cNvPr id="9" name="Rak 8"/>
          <p:cNvCxnSpPr/>
          <p:nvPr/>
        </p:nvCxnSpPr>
        <p:spPr>
          <a:xfrm>
            <a:off x="639036" y="6310166"/>
            <a:ext cx="7884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94" userDrawn="1">
          <p15:clr>
            <a:srgbClr val="F26B43"/>
          </p15:clr>
        </p15:guide>
        <p15:guide id="4" orient="horz" pos="1480" userDrawn="1">
          <p15:clr>
            <a:srgbClr val="F26B43"/>
          </p15:clr>
        </p15:guide>
        <p15:guide id="5" pos="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85444" y="1666514"/>
            <a:ext cx="7629907" cy="691200"/>
          </a:xfrm>
        </p:spPr>
        <p:txBody>
          <a:bodyPr/>
          <a:lstStyle/>
          <a:p>
            <a:r>
              <a:rPr lang="da-DK" sz="3600" dirty="0" err="1">
                <a:solidFill>
                  <a:schemeClr val="accent1"/>
                </a:solidFill>
              </a:rPr>
              <a:t>Mid</a:t>
            </a:r>
            <a:r>
              <a:rPr lang="da-DK" sz="3600" dirty="0">
                <a:solidFill>
                  <a:schemeClr val="accent1"/>
                </a:solidFill>
              </a:rPr>
              <a:t> </a:t>
            </a:r>
            <a:r>
              <a:rPr lang="da-DK" sz="3600" dirty="0" err="1">
                <a:solidFill>
                  <a:schemeClr val="accent1"/>
                </a:solidFill>
              </a:rPr>
              <a:t>Sweden</a:t>
            </a:r>
            <a:r>
              <a:rPr lang="da-DK" sz="3600" dirty="0">
                <a:solidFill>
                  <a:schemeClr val="accent1"/>
                </a:solidFill>
              </a:rPr>
              <a:t> </a:t>
            </a:r>
            <a:r>
              <a:rPr lang="da-DK" sz="3600" dirty="0" err="1">
                <a:solidFill>
                  <a:schemeClr val="accent1"/>
                </a:solidFill>
              </a:rPr>
              <a:t>University</a:t>
            </a:r>
            <a:r>
              <a:rPr lang="da-DK" sz="3600" dirty="0">
                <a:solidFill>
                  <a:schemeClr val="accent1"/>
                </a:solidFill>
              </a:rPr>
              <a:t> </a:t>
            </a:r>
            <a:br>
              <a:rPr lang="da-DK" sz="3600" dirty="0">
                <a:solidFill>
                  <a:schemeClr val="accent1"/>
                </a:solidFill>
              </a:rPr>
            </a:br>
            <a:r>
              <a:rPr lang="da-DK" sz="2800" dirty="0">
                <a:solidFill>
                  <a:schemeClr val="accent1"/>
                </a:solidFill>
              </a:rPr>
              <a:t>– a </a:t>
            </a:r>
            <a:r>
              <a:rPr lang="da-DK" sz="2800" dirty="0" err="1">
                <a:solidFill>
                  <a:schemeClr val="accent1"/>
                </a:solidFill>
              </a:rPr>
              <a:t>hotbed</a:t>
            </a:r>
            <a:r>
              <a:rPr lang="da-DK" sz="2800" dirty="0">
                <a:solidFill>
                  <a:schemeClr val="accent1"/>
                </a:solidFill>
              </a:rPr>
              <a:t> of </a:t>
            </a:r>
            <a:r>
              <a:rPr lang="da-DK" sz="2800" dirty="0" err="1">
                <a:solidFill>
                  <a:schemeClr val="accent1"/>
                </a:solidFill>
              </a:rPr>
              <a:t>knowledge</a:t>
            </a:r>
            <a:r>
              <a:rPr lang="da-DK" sz="2800" dirty="0">
                <a:solidFill>
                  <a:schemeClr val="accent1"/>
                </a:solidFill>
              </a:rPr>
              <a:t> and </a:t>
            </a:r>
            <a:r>
              <a:rPr lang="da-DK" sz="2800" dirty="0" err="1">
                <a:solidFill>
                  <a:schemeClr val="accent1"/>
                </a:solidFill>
              </a:rPr>
              <a:t>creativity</a:t>
            </a:r>
            <a:endParaRPr lang="da-DK" sz="2800" dirty="0">
              <a:solidFill>
                <a:schemeClr val="accent1"/>
              </a:solidFill>
            </a:endParaRPr>
          </a:p>
        </p:txBody>
      </p:sp>
      <p:pic>
        <p:nvPicPr>
          <p:cNvPr id="5" name="Platshållare för bild 4" descr="MI7A2905.jpg"/>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6876" t="30111" r="6315" b="21193"/>
          <a:stretch/>
        </p:blipFill>
        <p:spPr/>
      </p:pic>
    </p:spTree>
    <p:extLst>
      <p:ext uri="{BB962C8B-B14F-4D97-AF65-F5344CB8AC3E}">
        <p14:creationId xmlns:p14="http://schemas.microsoft.com/office/powerpoint/2010/main" val="327760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nSpc>
                <a:spcPts val="4100"/>
              </a:lnSpc>
            </a:pPr>
            <a:r>
              <a:rPr lang="sv-SE" dirty="0"/>
              <a:t>Wide </a:t>
            </a:r>
            <a:r>
              <a:rPr lang="sv-SE" dirty="0" err="1"/>
              <a:t>range</a:t>
            </a:r>
            <a:r>
              <a:rPr lang="sv-SE" dirty="0"/>
              <a:t> </a:t>
            </a:r>
            <a:r>
              <a:rPr lang="sv-SE" dirty="0" err="1"/>
              <a:t>of</a:t>
            </a:r>
            <a:r>
              <a:rPr lang="sv-SE" dirty="0"/>
              <a:t> </a:t>
            </a:r>
            <a:br>
              <a:rPr lang="sv-SE" dirty="0"/>
            </a:br>
            <a:r>
              <a:rPr lang="sv-SE" dirty="0" err="1"/>
              <a:t>programmes</a:t>
            </a:r>
            <a:r>
              <a:rPr lang="sv-SE" dirty="0"/>
              <a:t> and </a:t>
            </a:r>
            <a:r>
              <a:rPr lang="sv-SE" dirty="0" err="1"/>
              <a:t>courses</a:t>
            </a:r>
            <a:endParaRPr lang="sv-SE" dirty="0"/>
          </a:p>
        </p:txBody>
      </p:sp>
    </p:spTree>
    <p:extLst>
      <p:ext uri="{BB962C8B-B14F-4D97-AF65-F5344CB8AC3E}">
        <p14:creationId xmlns:p14="http://schemas.microsoft.com/office/powerpoint/2010/main" val="243169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Attractive</a:t>
            </a:r>
            <a:r>
              <a:rPr lang="sv-SE" dirty="0"/>
              <a:t> </a:t>
            </a:r>
            <a:r>
              <a:rPr lang="sv-SE" dirty="0" err="1"/>
              <a:t>courses</a:t>
            </a:r>
            <a:r>
              <a:rPr lang="sv-SE" dirty="0"/>
              <a:t> and </a:t>
            </a:r>
            <a:r>
              <a:rPr lang="sv-SE" dirty="0" err="1"/>
              <a:t>programmes</a:t>
            </a:r>
            <a:r>
              <a:rPr lang="sv-SE" dirty="0"/>
              <a:t> </a:t>
            </a:r>
            <a:r>
              <a:rPr lang="sv-SE" dirty="0" err="1"/>
              <a:t>of</a:t>
            </a:r>
            <a:r>
              <a:rPr lang="sv-SE" dirty="0"/>
              <a:t> </a:t>
            </a:r>
            <a:r>
              <a:rPr lang="sv-SE" dirty="0" err="1"/>
              <a:t>high</a:t>
            </a:r>
            <a:r>
              <a:rPr lang="sv-SE" dirty="0"/>
              <a:t> </a:t>
            </a:r>
            <a:r>
              <a:rPr lang="sv-SE" dirty="0" err="1"/>
              <a:t>quality</a:t>
            </a:r>
            <a:endParaRPr lang="sv-SE" dirty="0"/>
          </a:p>
        </p:txBody>
      </p:sp>
      <p:pic>
        <p:nvPicPr>
          <p:cNvPr id="5" name="Platshållare för innehåll 4" descr="MI7A2831.jpg"/>
          <p:cNvPicPr>
            <a:picLocks noGrp="1" noChangeAspect="1"/>
          </p:cNvPicPr>
          <p:nvPr>
            <p:ph idx="1"/>
          </p:nvPr>
        </p:nvPicPr>
        <p:blipFill>
          <a:blip r:embed="rId3">
            <a:extLst>
              <a:ext uri="{28A0092B-C50C-407E-A947-70E740481C1C}">
                <a14:useLocalDpi xmlns:a14="http://schemas.microsoft.com/office/drawing/2010/main" val="0"/>
              </a:ext>
            </a:extLst>
          </a:blip>
          <a:srcRect t="13636" b="13636"/>
          <a:stretch>
            <a:fillRect/>
          </a:stretch>
        </p:blipFill>
        <p:spPr/>
      </p:pic>
    </p:spTree>
    <p:extLst>
      <p:ext uri="{BB962C8B-B14F-4D97-AF65-F5344CB8AC3E}">
        <p14:creationId xmlns:p14="http://schemas.microsoft.com/office/powerpoint/2010/main" val="2117986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Realizing</a:t>
            </a:r>
            <a:r>
              <a:rPr lang="sv-SE" dirty="0"/>
              <a:t> </a:t>
            </a:r>
            <a:r>
              <a:rPr lang="sv-SE" dirty="0" err="1"/>
              <a:t>opportunities</a:t>
            </a:r>
            <a:endParaRPr lang="sv-SE" dirty="0"/>
          </a:p>
        </p:txBody>
      </p:sp>
      <p:sp>
        <p:nvSpPr>
          <p:cNvPr id="3" name="Platshållare för text 2"/>
          <p:cNvSpPr>
            <a:spLocks noGrp="1"/>
          </p:cNvSpPr>
          <p:nvPr>
            <p:ph type="body" sz="quarter" idx="13"/>
          </p:nvPr>
        </p:nvSpPr>
        <p:spPr/>
        <p:txBody>
          <a:bodyPr/>
          <a:lstStyle/>
          <a:p>
            <a:r>
              <a:rPr lang="sv-SE" dirty="0" err="1">
                <a:latin typeface="Arial" charset="0"/>
              </a:rPr>
              <a:t>We</a:t>
            </a:r>
            <a:r>
              <a:rPr lang="sv-SE" dirty="0">
                <a:latin typeface="Arial" charset="0"/>
              </a:rPr>
              <a:t> </a:t>
            </a:r>
            <a:r>
              <a:rPr lang="sv-SE" dirty="0" err="1">
                <a:latin typeface="Arial" charset="0"/>
              </a:rPr>
              <a:t>are</a:t>
            </a:r>
            <a:r>
              <a:rPr lang="sv-SE" dirty="0">
                <a:latin typeface="Arial" charset="0"/>
              </a:rPr>
              <a:t> an excellent </a:t>
            </a:r>
            <a:r>
              <a:rPr lang="sv-SE" dirty="0" err="1">
                <a:latin typeface="Arial" charset="0"/>
              </a:rPr>
              <a:t>stepping</a:t>
            </a:r>
            <a:r>
              <a:rPr lang="sv-SE" dirty="0">
                <a:latin typeface="Arial" charset="0"/>
              </a:rPr>
              <a:t> </a:t>
            </a:r>
            <a:r>
              <a:rPr lang="sv-SE" dirty="0" err="1">
                <a:latin typeface="Arial" charset="0"/>
              </a:rPr>
              <a:t>stone</a:t>
            </a:r>
            <a:r>
              <a:rPr lang="sv-SE" dirty="0">
                <a:latin typeface="Arial" charset="0"/>
              </a:rPr>
              <a:t> – an </a:t>
            </a:r>
            <a:r>
              <a:rPr lang="sv-SE" dirty="0" err="1">
                <a:latin typeface="Arial" charset="0"/>
              </a:rPr>
              <a:t>environent</a:t>
            </a:r>
            <a:r>
              <a:rPr lang="sv-SE" dirty="0">
                <a:latin typeface="Arial" charset="0"/>
              </a:rPr>
              <a:t> </a:t>
            </a:r>
            <a:r>
              <a:rPr lang="sv-SE" dirty="0" err="1">
                <a:latin typeface="Arial" charset="0"/>
              </a:rPr>
              <a:t>that</a:t>
            </a:r>
            <a:r>
              <a:rPr lang="sv-SE" dirty="0">
                <a:latin typeface="Arial" charset="0"/>
              </a:rPr>
              <a:t> makes it </a:t>
            </a:r>
            <a:r>
              <a:rPr lang="sv-SE" dirty="0" err="1">
                <a:latin typeface="Arial" charset="0"/>
              </a:rPr>
              <a:t>possible</a:t>
            </a:r>
            <a:r>
              <a:rPr lang="sv-SE" dirty="0">
                <a:latin typeface="Arial" charset="0"/>
              </a:rPr>
              <a:t> for students and researchers </a:t>
            </a:r>
            <a:r>
              <a:rPr lang="sv-SE" dirty="0" err="1">
                <a:latin typeface="Arial" charset="0"/>
              </a:rPr>
              <a:t>to</a:t>
            </a:r>
            <a:r>
              <a:rPr lang="sv-SE" dirty="0">
                <a:latin typeface="Arial" charset="0"/>
              </a:rPr>
              <a:t> </a:t>
            </a:r>
            <a:r>
              <a:rPr lang="sv-SE" dirty="0" err="1">
                <a:latin typeface="Arial" charset="0"/>
              </a:rPr>
              <a:t>reach</a:t>
            </a:r>
            <a:r>
              <a:rPr lang="sv-SE" dirty="0">
                <a:latin typeface="Arial" charset="0"/>
              </a:rPr>
              <a:t> </a:t>
            </a:r>
            <a:r>
              <a:rPr lang="sv-SE" dirty="0" err="1">
                <a:latin typeface="Arial" charset="0"/>
              </a:rPr>
              <a:t>their</a:t>
            </a:r>
            <a:r>
              <a:rPr lang="sv-SE" dirty="0">
                <a:latin typeface="Arial" charset="0"/>
              </a:rPr>
              <a:t> </a:t>
            </a:r>
            <a:r>
              <a:rPr lang="sv-SE" dirty="0" err="1">
                <a:latin typeface="Arial" charset="0"/>
              </a:rPr>
              <a:t>goals</a:t>
            </a:r>
            <a:r>
              <a:rPr lang="sv-SE" dirty="0">
                <a:latin typeface="Arial" charset="0"/>
              </a:rPr>
              <a:t> </a:t>
            </a:r>
            <a:r>
              <a:rPr lang="sv-SE" dirty="0" err="1">
                <a:latin typeface="Arial" charset="0"/>
              </a:rPr>
              <a:t>together</a:t>
            </a:r>
            <a:r>
              <a:rPr lang="sv-SE" dirty="0">
                <a:latin typeface="Arial" charset="0"/>
              </a:rPr>
              <a:t> </a:t>
            </a:r>
            <a:r>
              <a:rPr lang="sv-SE" dirty="0" err="1">
                <a:latin typeface="Arial" charset="0"/>
              </a:rPr>
              <a:t>with</a:t>
            </a:r>
            <a:r>
              <a:rPr lang="sv-SE" dirty="0">
                <a:latin typeface="Arial" charset="0"/>
              </a:rPr>
              <a:t> </a:t>
            </a:r>
            <a:r>
              <a:rPr lang="sv-SE" dirty="0" err="1">
                <a:latin typeface="Arial" charset="0"/>
              </a:rPr>
              <a:t>us</a:t>
            </a:r>
            <a:r>
              <a:rPr lang="sv-SE" dirty="0">
                <a:latin typeface="Arial" charset="0"/>
              </a:rPr>
              <a:t>. </a:t>
            </a:r>
          </a:p>
        </p:txBody>
      </p:sp>
      <p:pic>
        <p:nvPicPr>
          <p:cNvPr id="5" name="Platshållare för bild 4" descr="MI7A9026.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50" t="20676" r="250" b="11676"/>
          <a:stretch/>
        </p:blipFill>
        <p:spPr/>
      </p:pic>
    </p:spTree>
    <p:extLst>
      <p:ext uri="{BB962C8B-B14F-4D97-AF65-F5344CB8AC3E}">
        <p14:creationId xmlns:p14="http://schemas.microsoft.com/office/powerpoint/2010/main" val="210562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ＭＳ Ｐゴシック" charset="-128"/>
                <a:cs typeface="ＭＳ Ｐゴシック" charset="-128"/>
              </a:rPr>
              <a:t>Distribution </a:t>
            </a:r>
            <a:r>
              <a:rPr lang="sv-SE" dirty="0" err="1">
                <a:ea typeface="ＭＳ Ｐゴシック" charset="-128"/>
                <a:cs typeface="ＭＳ Ｐゴシック" charset="-128"/>
              </a:rPr>
              <a:t>of</a:t>
            </a:r>
            <a:r>
              <a:rPr lang="sv-SE" dirty="0">
                <a:ea typeface="ＭＳ Ｐゴシック" charset="-128"/>
                <a:cs typeface="ＭＳ Ｐゴシック" charset="-128"/>
              </a:rPr>
              <a:t> students </a:t>
            </a:r>
            <a:r>
              <a:rPr lang="sv-SE" dirty="0" err="1">
                <a:ea typeface="ＭＳ Ｐゴシック" charset="-128"/>
                <a:cs typeface="ＭＳ Ｐゴシック" charset="-128"/>
              </a:rPr>
              <a:t>between</a:t>
            </a:r>
            <a:r>
              <a:rPr lang="sv-SE" dirty="0">
                <a:ea typeface="ＭＳ Ｐゴシック" charset="-128"/>
                <a:cs typeface="ＭＳ Ｐゴシック" charset="-128"/>
              </a:rPr>
              <a:t> the </a:t>
            </a:r>
            <a:r>
              <a:rPr lang="sv-SE" dirty="0" err="1">
                <a:ea typeface="ＭＳ Ｐゴシック" charset="-128"/>
                <a:cs typeface="ＭＳ Ｐゴシック" charset="-128"/>
              </a:rPr>
              <a:t>campuses</a:t>
            </a:r>
            <a:endParaRPr lang="sv-SE" dirty="0"/>
          </a:p>
        </p:txBody>
      </p:sp>
      <p:sp>
        <p:nvSpPr>
          <p:cNvPr id="3" name="Platshållare för innehåll 2"/>
          <p:cNvSpPr>
            <a:spLocks noGrp="1"/>
          </p:cNvSpPr>
          <p:nvPr>
            <p:ph idx="1"/>
          </p:nvPr>
        </p:nvSpPr>
        <p:spPr/>
        <p:txBody>
          <a:bodyPr/>
          <a:lstStyle/>
          <a:p>
            <a:pPr marL="0" indent="0">
              <a:buNone/>
            </a:pPr>
            <a:r>
              <a:rPr lang="sv-SE" dirty="0"/>
              <a:t>A total </a:t>
            </a:r>
            <a:r>
              <a:rPr lang="sv-SE" dirty="0" err="1"/>
              <a:t>number</a:t>
            </a:r>
            <a:r>
              <a:rPr lang="sv-SE" dirty="0"/>
              <a:t> </a:t>
            </a:r>
            <a:r>
              <a:rPr lang="sv-SE" dirty="0" err="1"/>
              <a:t>of</a:t>
            </a:r>
            <a:r>
              <a:rPr lang="sv-SE" dirty="0"/>
              <a:t> </a:t>
            </a:r>
            <a:r>
              <a:rPr lang="sv-SE" dirty="0" err="1"/>
              <a:t>about</a:t>
            </a:r>
            <a:r>
              <a:rPr lang="sv-SE" dirty="0"/>
              <a:t> 13 000 students (2016/2017)</a:t>
            </a:r>
          </a:p>
          <a:p>
            <a:r>
              <a:rPr lang="sv-SE" dirty="0"/>
              <a:t>Sundsvall, </a:t>
            </a:r>
            <a:r>
              <a:rPr lang="sv-SE" dirty="0" err="1"/>
              <a:t>about</a:t>
            </a:r>
            <a:r>
              <a:rPr lang="sv-SE" dirty="0"/>
              <a:t> 4 200</a:t>
            </a:r>
          </a:p>
          <a:p>
            <a:r>
              <a:rPr lang="sv-SE" dirty="0"/>
              <a:t>Östersund, </a:t>
            </a:r>
            <a:r>
              <a:rPr lang="sv-SE" dirty="0" err="1"/>
              <a:t>about</a:t>
            </a:r>
            <a:r>
              <a:rPr lang="sv-SE" dirty="0"/>
              <a:t> 2 800</a:t>
            </a:r>
          </a:p>
          <a:p>
            <a:pPr marL="0" indent="0">
              <a:buNone/>
            </a:pPr>
            <a:r>
              <a:rPr lang="sv-SE" dirty="0">
                <a:ea typeface="ＭＳ Ｐゴシック" charset="-128"/>
                <a:cs typeface="ＭＳ Ｐゴシック" charset="-128"/>
              </a:rPr>
              <a:t>The rest </a:t>
            </a:r>
            <a:r>
              <a:rPr lang="sv-SE" dirty="0" err="1">
                <a:ea typeface="ＭＳ Ｐゴシック" charset="-128"/>
                <a:cs typeface="ＭＳ Ｐゴシック" charset="-128"/>
              </a:rPr>
              <a:t>of</a:t>
            </a:r>
            <a:r>
              <a:rPr lang="sv-SE" dirty="0">
                <a:ea typeface="ＭＳ Ｐゴシック" charset="-128"/>
                <a:cs typeface="ＭＳ Ｐゴシック" charset="-128"/>
              </a:rPr>
              <a:t> the students </a:t>
            </a:r>
            <a:r>
              <a:rPr lang="sv-SE" dirty="0" err="1">
                <a:ea typeface="ＭＳ Ｐゴシック" charset="-128"/>
                <a:cs typeface="ＭＳ Ｐゴシック" charset="-128"/>
              </a:rPr>
              <a:t>take</a:t>
            </a:r>
            <a:r>
              <a:rPr lang="sv-SE" dirty="0">
                <a:ea typeface="ＭＳ Ｐゴシック" charset="-128"/>
                <a:cs typeface="ＭＳ Ｐゴシック" charset="-128"/>
              </a:rPr>
              <a:t> web-</a:t>
            </a:r>
            <a:r>
              <a:rPr lang="sv-SE" dirty="0" err="1">
                <a:ea typeface="ＭＳ Ｐゴシック" charset="-128"/>
                <a:cs typeface="ＭＳ Ｐゴシック" charset="-128"/>
              </a:rPr>
              <a:t>based</a:t>
            </a:r>
            <a:r>
              <a:rPr lang="sv-SE" dirty="0">
                <a:ea typeface="ＭＳ Ｐゴシック" charset="-128"/>
                <a:cs typeface="ＭＳ Ｐゴシック" charset="-128"/>
              </a:rPr>
              <a:t> </a:t>
            </a:r>
            <a:r>
              <a:rPr lang="sv-SE" dirty="0" err="1">
                <a:ea typeface="ＭＳ Ｐゴシック" charset="-128"/>
                <a:cs typeface="ＭＳ Ｐゴシック" charset="-128"/>
              </a:rPr>
              <a:t>courses</a:t>
            </a:r>
            <a:r>
              <a:rPr lang="sv-SE" dirty="0">
                <a:ea typeface="ＭＳ Ｐゴシック" charset="-128"/>
                <a:cs typeface="ＭＳ Ｐゴシック" charset="-128"/>
              </a:rPr>
              <a:t> </a:t>
            </a:r>
            <a:r>
              <a:rPr lang="sv-SE" dirty="0" err="1">
                <a:ea typeface="ＭＳ Ｐゴシック" charset="-128"/>
                <a:cs typeface="ＭＳ Ｐゴシック" charset="-128"/>
              </a:rPr>
              <a:t>without</a:t>
            </a:r>
            <a:r>
              <a:rPr lang="sv-SE" dirty="0">
                <a:ea typeface="ＭＳ Ｐゴシック" charset="-128"/>
                <a:cs typeface="ＭＳ Ｐゴシック" charset="-128"/>
              </a:rPr>
              <a:t> campus </a:t>
            </a:r>
            <a:r>
              <a:rPr lang="sv-SE" dirty="0" err="1">
                <a:ea typeface="ＭＳ Ｐゴシック" charset="-128"/>
                <a:cs typeface="ＭＳ Ｐゴシック" charset="-128"/>
              </a:rPr>
              <a:t>lessons</a:t>
            </a:r>
            <a:r>
              <a:rPr lang="sv-SE" dirty="0">
                <a:ea typeface="ＭＳ Ｐゴシック" charset="-128"/>
                <a:cs typeface="ＭＳ Ｐゴシック" charset="-128"/>
              </a:rPr>
              <a:t>.</a:t>
            </a:r>
            <a:endParaRPr lang="sv-SE" dirty="0"/>
          </a:p>
        </p:txBody>
      </p:sp>
    </p:spTree>
    <p:extLst>
      <p:ext uri="{BB962C8B-B14F-4D97-AF65-F5344CB8AC3E}">
        <p14:creationId xmlns:p14="http://schemas.microsoft.com/office/powerpoint/2010/main" val="320634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Number</a:t>
            </a:r>
            <a:r>
              <a:rPr lang="sv-SE" dirty="0"/>
              <a:t> </a:t>
            </a:r>
            <a:r>
              <a:rPr lang="sv-SE" dirty="0" err="1"/>
              <a:t>of</a:t>
            </a:r>
            <a:r>
              <a:rPr lang="sv-SE" dirty="0"/>
              <a:t> full-</a:t>
            </a:r>
            <a:r>
              <a:rPr lang="sv-SE" dirty="0" err="1"/>
              <a:t>time</a:t>
            </a:r>
            <a:r>
              <a:rPr lang="sv-SE" dirty="0"/>
              <a:t> </a:t>
            </a:r>
            <a:r>
              <a:rPr lang="sv-SE" dirty="0" err="1"/>
              <a:t>equivalent</a:t>
            </a:r>
            <a:r>
              <a:rPr lang="sv-SE" dirty="0"/>
              <a:t> (FTE)</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255838662"/>
              </p:ext>
            </p:extLst>
          </p:nvPr>
        </p:nvGraphicFramePr>
        <p:xfrm>
          <a:off x="628650" y="2236788"/>
          <a:ext cx="7913688" cy="3836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15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bild 16"/>
          <p:cNvPicPr>
            <a:picLocks noGrp="1" noChangeAspect="1"/>
          </p:cNvPicPr>
          <p:nvPr>
            <p:ph type="pic" sz="quarter" idx="14"/>
          </p:nvPr>
        </p:nvPicPr>
        <p:blipFill rotWithShape="1">
          <a:blip r:embed="rId3"/>
          <a:srcRect l="-57723" t="-14607" r="-59263" b="-11264"/>
          <a:stretch/>
        </p:blipFill>
        <p:spPr>
          <a:xfrm>
            <a:off x="4630499" y="1532437"/>
            <a:ext cx="3885300" cy="4645162"/>
          </a:xfrm>
        </p:spPr>
      </p:pic>
      <p:sp>
        <p:nvSpPr>
          <p:cNvPr id="2" name="Rubrik 1"/>
          <p:cNvSpPr>
            <a:spLocks noGrp="1"/>
          </p:cNvSpPr>
          <p:nvPr>
            <p:ph type="title"/>
          </p:nvPr>
        </p:nvSpPr>
        <p:spPr/>
        <p:txBody>
          <a:bodyPr/>
          <a:lstStyle/>
          <a:p>
            <a:r>
              <a:rPr lang="sv-SE" dirty="0" err="1"/>
              <a:t>Where</a:t>
            </a:r>
            <a:r>
              <a:rPr lang="sv-SE" dirty="0"/>
              <a:t> </a:t>
            </a:r>
            <a:r>
              <a:rPr lang="sv-SE" dirty="0" err="1"/>
              <a:t>are</a:t>
            </a:r>
            <a:r>
              <a:rPr lang="sv-SE" dirty="0"/>
              <a:t> the students from?</a:t>
            </a:r>
          </a:p>
        </p:txBody>
      </p:sp>
      <p:sp>
        <p:nvSpPr>
          <p:cNvPr id="3" name="Platshållare för text 2"/>
          <p:cNvSpPr>
            <a:spLocks noGrp="1"/>
          </p:cNvSpPr>
          <p:nvPr>
            <p:ph type="body" sz="quarter" idx="13"/>
          </p:nvPr>
        </p:nvSpPr>
        <p:spPr>
          <a:xfrm>
            <a:off x="629099" y="2235599"/>
            <a:ext cx="4245315" cy="3942000"/>
          </a:xfrm>
        </p:spPr>
        <p:txBody>
          <a:bodyPr/>
          <a:lstStyle/>
          <a:p>
            <a:r>
              <a:rPr lang="sv-SE" dirty="0"/>
              <a:t>New students 2016/2017</a:t>
            </a:r>
          </a:p>
          <a:p>
            <a:pPr marL="342900" indent="-342900">
              <a:buClr>
                <a:schemeClr val="accent1"/>
              </a:buClr>
              <a:buFont typeface="Arial"/>
              <a:buChar char="•"/>
            </a:pPr>
            <a:r>
              <a:rPr lang="sv-SE" dirty="0" err="1"/>
              <a:t>Every</a:t>
            </a:r>
            <a:r>
              <a:rPr lang="sv-SE" dirty="0"/>
              <a:t> </a:t>
            </a:r>
            <a:r>
              <a:rPr lang="sv-SE" dirty="0" err="1"/>
              <a:t>third</a:t>
            </a:r>
            <a:r>
              <a:rPr lang="sv-SE" dirty="0"/>
              <a:t> new student from Jämtland and Västernorrland </a:t>
            </a:r>
            <a:r>
              <a:rPr lang="sv-SE" dirty="0" err="1"/>
              <a:t>choose</a:t>
            </a:r>
            <a:r>
              <a:rPr lang="sv-SE" dirty="0"/>
              <a:t> Mid Sweden University</a:t>
            </a:r>
          </a:p>
          <a:p>
            <a:pPr marL="342900" indent="-342900">
              <a:buClr>
                <a:schemeClr val="accent1"/>
              </a:buClr>
              <a:buFont typeface="Arial"/>
              <a:buChar char="•"/>
            </a:pPr>
            <a:r>
              <a:rPr lang="sv-SE" dirty="0"/>
              <a:t>16% </a:t>
            </a:r>
            <a:r>
              <a:rPr lang="sv-SE" dirty="0" err="1"/>
              <a:t>of</a:t>
            </a:r>
            <a:r>
              <a:rPr lang="sv-SE" dirty="0"/>
              <a:t> the new students at Mid Sweden University come from Jämtland and Västernorrland.</a:t>
            </a:r>
          </a:p>
          <a:p>
            <a:pPr marL="342900" indent="-342900">
              <a:buClr>
                <a:schemeClr val="accent1"/>
              </a:buClr>
              <a:buFont typeface="Arial"/>
              <a:buChar char="•"/>
            </a:pPr>
            <a:r>
              <a:rPr lang="sv-SE" dirty="0"/>
              <a:t>Mid Sweden University </a:t>
            </a:r>
            <a:r>
              <a:rPr lang="sv-SE" dirty="0" err="1"/>
              <a:t>recruits</a:t>
            </a:r>
            <a:r>
              <a:rPr lang="sv-SE" dirty="0"/>
              <a:t> </a:t>
            </a:r>
            <a:r>
              <a:rPr lang="sv-SE" dirty="0" err="1"/>
              <a:t>many</a:t>
            </a:r>
            <a:r>
              <a:rPr lang="sv-SE" dirty="0"/>
              <a:t> students from Stockholm, Västra Götaland, Skåne and Gävleborg.</a:t>
            </a:r>
          </a:p>
        </p:txBody>
      </p:sp>
      <p:sp>
        <p:nvSpPr>
          <p:cNvPr id="6" name="Text Box 11"/>
          <p:cNvSpPr txBox="1">
            <a:spLocks noChangeArrowheads="1"/>
          </p:cNvSpPr>
          <p:nvPr/>
        </p:nvSpPr>
        <p:spPr bwMode="auto">
          <a:xfrm>
            <a:off x="5349769" y="3035864"/>
            <a:ext cx="843336"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sv-SE" dirty="0">
                <a:latin typeface="+mj-lt"/>
              </a:rPr>
              <a:t>6%</a:t>
            </a:r>
          </a:p>
        </p:txBody>
      </p:sp>
      <p:sp>
        <p:nvSpPr>
          <p:cNvPr id="7" name="Text Box 12"/>
          <p:cNvSpPr txBox="1">
            <a:spLocks noChangeArrowheads="1"/>
          </p:cNvSpPr>
          <p:nvPr/>
        </p:nvSpPr>
        <p:spPr bwMode="auto">
          <a:xfrm>
            <a:off x="6888096" y="3615499"/>
            <a:ext cx="838200" cy="369332"/>
          </a:xfrm>
          <a:prstGeom prst="rect">
            <a:avLst/>
          </a:prstGeom>
          <a:noFill/>
          <a:ln w="9525">
            <a:noFill/>
            <a:miter lim="800000"/>
            <a:headEnd/>
            <a:tailEnd/>
          </a:ln>
        </p:spPr>
        <p:txBody>
          <a:bodyPr>
            <a:prstTxWarp prst="textNoShape">
              <a:avLst/>
            </a:prstTxWarp>
            <a:spAutoFit/>
          </a:bodyPr>
          <a:lstStyle/>
          <a:p>
            <a:pPr>
              <a:spcBef>
                <a:spcPct val="50000"/>
              </a:spcBef>
            </a:pPr>
            <a:r>
              <a:rPr lang="sv-SE" dirty="0">
                <a:latin typeface="+mj-lt"/>
              </a:rPr>
              <a:t>10%</a:t>
            </a:r>
          </a:p>
        </p:txBody>
      </p:sp>
      <p:sp>
        <p:nvSpPr>
          <p:cNvPr id="8" name="Text Box 13"/>
          <p:cNvSpPr txBox="1">
            <a:spLocks noChangeArrowheads="1"/>
          </p:cNvSpPr>
          <p:nvPr/>
        </p:nvSpPr>
        <p:spPr bwMode="auto">
          <a:xfrm>
            <a:off x="6785464" y="4464691"/>
            <a:ext cx="990600" cy="369332"/>
          </a:xfrm>
          <a:prstGeom prst="rect">
            <a:avLst/>
          </a:prstGeom>
          <a:noFill/>
          <a:ln w="9525">
            <a:noFill/>
            <a:miter lim="800000"/>
            <a:headEnd/>
            <a:tailEnd/>
          </a:ln>
        </p:spPr>
        <p:txBody>
          <a:bodyPr>
            <a:prstTxWarp prst="textNoShape">
              <a:avLst/>
            </a:prstTxWarp>
            <a:spAutoFit/>
          </a:bodyPr>
          <a:lstStyle/>
          <a:p>
            <a:pPr>
              <a:spcBef>
                <a:spcPct val="50000"/>
              </a:spcBef>
            </a:pPr>
            <a:r>
              <a:rPr lang="sv-SE" dirty="0">
                <a:latin typeface="+mj-lt"/>
              </a:rPr>
              <a:t>23%</a:t>
            </a:r>
          </a:p>
        </p:txBody>
      </p:sp>
      <p:sp>
        <p:nvSpPr>
          <p:cNvPr id="9" name="Text Box 14"/>
          <p:cNvSpPr txBox="1">
            <a:spLocks noChangeArrowheads="1"/>
          </p:cNvSpPr>
          <p:nvPr/>
        </p:nvSpPr>
        <p:spPr bwMode="auto">
          <a:xfrm>
            <a:off x="5127704" y="5189239"/>
            <a:ext cx="8382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sv-SE" dirty="0">
                <a:latin typeface="+mj-lt"/>
              </a:rPr>
              <a:t>11%</a:t>
            </a:r>
          </a:p>
        </p:txBody>
      </p:sp>
      <p:sp>
        <p:nvSpPr>
          <p:cNvPr id="10" name="Text Box 16"/>
          <p:cNvSpPr txBox="1">
            <a:spLocks noChangeArrowheads="1"/>
          </p:cNvSpPr>
          <p:nvPr/>
        </p:nvSpPr>
        <p:spPr bwMode="auto">
          <a:xfrm>
            <a:off x="6651188" y="3920691"/>
            <a:ext cx="762000" cy="369332"/>
          </a:xfrm>
          <a:prstGeom prst="rect">
            <a:avLst/>
          </a:prstGeom>
          <a:noFill/>
          <a:ln w="9525">
            <a:noFill/>
            <a:miter lim="800000"/>
            <a:headEnd/>
            <a:tailEnd/>
          </a:ln>
        </p:spPr>
        <p:txBody>
          <a:bodyPr>
            <a:prstTxWarp prst="textNoShape">
              <a:avLst/>
            </a:prstTxWarp>
            <a:spAutoFit/>
          </a:bodyPr>
          <a:lstStyle/>
          <a:p>
            <a:pPr>
              <a:spcBef>
                <a:spcPct val="50000"/>
              </a:spcBef>
            </a:pPr>
            <a:r>
              <a:rPr lang="sv-SE" dirty="0">
                <a:latin typeface="+mj-lt"/>
              </a:rPr>
              <a:t>5%</a:t>
            </a:r>
          </a:p>
        </p:txBody>
      </p:sp>
      <p:sp>
        <p:nvSpPr>
          <p:cNvPr id="11" name="Text Box 15"/>
          <p:cNvSpPr txBox="1">
            <a:spLocks noChangeArrowheads="1"/>
          </p:cNvSpPr>
          <p:nvPr/>
        </p:nvSpPr>
        <p:spPr bwMode="auto">
          <a:xfrm>
            <a:off x="5028894" y="4663311"/>
            <a:ext cx="85725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sv-SE" dirty="0">
                <a:latin typeface="+mj-lt"/>
              </a:rPr>
              <a:t>13%</a:t>
            </a:r>
          </a:p>
        </p:txBody>
      </p:sp>
    </p:spTree>
    <p:extLst>
      <p:ext uri="{BB962C8B-B14F-4D97-AF65-F5344CB8AC3E}">
        <p14:creationId xmlns:p14="http://schemas.microsoft.com/office/powerpoint/2010/main" val="368017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Programmes</a:t>
            </a:r>
            <a:r>
              <a:rPr lang="sv-SE" dirty="0"/>
              <a:t> at Mid Sweden University</a:t>
            </a:r>
          </a:p>
        </p:txBody>
      </p:sp>
      <p:sp>
        <p:nvSpPr>
          <p:cNvPr id="3" name="Platshållare för text 2"/>
          <p:cNvSpPr>
            <a:spLocks noGrp="1"/>
          </p:cNvSpPr>
          <p:nvPr>
            <p:ph type="body" idx="1"/>
          </p:nvPr>
        </p:nvSpPr>
        <p:spPr/>
        <p:txBody>
          <a:bodyPr/>
          <a:lstStyle/>
          <a:p>
            <a:endParaRPr lang="sv-SE"/>
          </a:p>
        </p:txBody>
      </p:sp>
      <p:sp>
        <p:nvSpPr>
          <p:cNvPr id="4" name="Platshållare för innehåll 3"/>
          <p:cNvSpPr>
            <a:spLocks noGrp="1"/>
          </p:cNvSpPr>
          <p:nvPr>
            <p:ph sz="half" idx="2"/>
          </p:nvPr>
        </p:nvSpPr>
        <p:spPr>
          <a:xfrm>
            <a:off x="629100" y="2232018"/>
            <a:ext cx="3869100" cy="3957646"/>
          </a:xfrm>
        </p:spPr>
        <p:txBody>
          <a:bodyPr/>
          <a:lstStyle/>
          <a:p>
            <a:pPr>
              <a:spcBef>
                <a:spcPts val="900"/>
              </a:spcBef>
            </a:pPr>
            <a:r>
              <a:rPr lang="sv-SE" sz="1800" dirty="0"/>
              <a:t>Access </a:t>
            </a:r>
            <a:r>
              <a:rPr lang="sv-SE" sz="1800" dirty="0" err="1"/>
              <a:t>programme</a:t>
            </a:r>
            <a:endParaRPr lang="sv-SE" sz="1800" dirty="0"/>
          </a:p>
          <a:p>
            <a:pPr>
              <a:spcBef>
                <a:spcPts val="900"/>
              </a:spcBef>
            </a:pPr>
            <a:r>
              <a:rPr lang="sv-SE" sz="1800" dirty="0" err="1"/>
              <a:t>Behavioural</a:t>
            </a:r>
            <a:r>
              <a:rPr lang="sv-SE" sz="1800" dirty="0"/>
              <a:t> </a:t>
            </a:r>
            <a:br>
              <a:rPr lang="sv-SE" sz="1800" dirty="0"/>
            </a:br>
            <a:r>
              <a:rPr lang="sv-SE" sz="1800" dirty="0"/>
              <a:t>Sciences </a:t>
            </a:r>
            <a:r>
              <a:rPr lang="sv-SE" sz="1800" dirty="0" err="1"/>
              <a:t>programmes</a:t>
            </a:r>
            <a:endParaRPr lang="sv-SE" sz="1800" dirty="0"/>
          </a:p>
          <a:p>
            <a:pPr>
              <a:spcBef>
                <a:spcPts val="900"/>
              </a:spcBef>
            </a:pPr>
            <a:r>
              <a:rPr lang="sv-SE" sz="1800" dirty="0"/>
              <a:t>Civil </a:t>
            </a:r>
            <a:r>
              <a:rPr lang="sv-SE" sz="1800" dirty="0" err="1"/>
              <a:t>Engineering</a:t>
            </a:r>
            <a:r>
              <a:rPr lang="sv-SE" sz="1800" dirty="0"/>
              <a:t> </a:t>
            </a:r>
            <a:r>
              <a:rPr lang="sv-SE" sz="1800" dirty="0" err="1"/>
              <a:t>programmes</a:t>
            </a:r>
            <a:endParaRPr lang="sv-SE" sz="1800" dirty="0"/>
          </a:p>
          <a:p>
            <a:pPr>
              <a:spcBef>
                <a:spcPts val="900"/>
              </a:spcBef>
            </a:pPr>
            <a:r>
              <a:rPr lang="sv-SE" sz="1800" dirty="0" err="1"/>
              <a:t>Economy</a:t>
            </a:r>
            <a:r>
              <a:rPr lang="sv-SE" sz="1800" dirty="0"/>
              <a:t> </a:t>
            </a:r>
            <a:r>
              <a:rPr lang="sv-SE" sz="1800" dirty="0" err="1"/>
              <a:t>programmes</a:t>
            </a:r>
            <a:endParaRPr lang="sv-SE" sz="1800" dirty="0"/>
          </a:p>
          <a:p>
            <a:pPr>
              <a:spcBef>
                <a:spcPts val="900"/>
              </a:spcBef>
            </a:pPr>
            <a:r>
              <a:rPr lang="sv-SE" sz="1800" dirty="0"/>
              <a:t>Sports </a:t>
            </a:r>
            <a:r>
              <a:rPr lang="sv-SE" sz="1800" dirty="0" err="1"/>
              <a:t>programmes</a:t>
            </a:r>
            <a:endParaRPr lang="sv-SE" sz="1800" dirty="0"/>
          </a:p>
          <a:p>
            <a:pPr>
              <a:spcBef>
                <a:spcPts val="900"/>
              </a:spcBef>
            </a:pPr>
            <a:r>
              <a:rPr lang="sv-SE" sz="1800" dirty="0" err="1"/>
              <a:t>Engineering</a:t>
            </a:r>
            <a:r>
              <a:rPr lang="sv-SE" sz="1800" dirty="0"/>
              <a:t> </a:t>
            </a:r>
            <a:r>
              <a:rPr lang="sv-SE" sz="1800" dirty="0" err="1"/>
              <a:t>programmes</a:t>
            </a:r>
            <a:endParaRPr lang="sv-SE" sz="1800" dirty="0"/>
          </a:p>
          <a:p>
            <a:pPr>
              <a:spcBef>
                <a:spcPts val="900"/>
              </a:spcBef>
            </a:pPr>
            <a:r>
              <a:rPr lang="sv-SE" sz="1800" dirty="0"/>
              <a:t>Computer </a:t>
            </a:r>
            <a:r>
              <a:rPr lang="sv-SE" sz="1800" dirty="0" err="1"/>
              <a:t>programmes</a:t>
            </a:r>
            <a:endParaRPr lang="sv-SE" sz="1800" dirty="0"/>
          </a:p>
          <a:p>
            <a:pPr>
              <a:spcBef>
                <a:spcPts val="900"/>
              </a:spcBef>
            </a:pPr>
            <a:r>
              <a:rPr lang="sv-SE" sz="1800" dirty="0" err="1"/>
              <a:t>Programmes</a:t>
            </a:r>
            <a:r>
              <a:rPr lang="sv-SE" sz="1800" dirty="0"/>
              <a:t> in Fine, </a:t>
            </a:r>
            <a:br>
              <a:rPr lang="sv-SE" sz="1800" dirty="0"/>
            </a:br>
            <a:r>
              <a:rPr lang="sv-SE" sz="1800" dirty="0" err="1"/>
              <a:t>Applied</a:t>
            </a:r>
            <a:r>
              <a:rPr lang="sv-SE" sz="1800" dirty="0"/>
              <a:t> and </a:t>
            </a:r>
            <a:r>
              <a:rPr lang="sv-SE" sz="1800" dirty="0" err="1"/>
              <a:t>Performing</a:t>
            </a:r>
            <a:r>
              <a:rPr lang="sv-SE" sz="1800" dirty="0"/>
              <a:t> arts</a:t>
            </a:r>
          </a:p>
          <a:p>
            <a:pPr>
              <a:spcBef>
                <a:spcPts val="900"/>
              </a:spcBef>
            </a:pPr>
            <a:r>
              <a:rPr lang="sv-SE" sz="1800" dirty="0" err="1"/>
              <a:t>Teacher</a:t>
            </a:r>
            <a:r>
              <a:rPr lang="sv-SE" sz="1800" dirty="0"/>
              <a:t> </a:t>
            </a:r>
            <a:r>
              <a:rPr lang="sv-SE" sz="1800" dirty="0" err="1"/>
              <a:t>Training</a:t>
            </a:r>
            <a:r>
              <a:rPr lang="sv-SE" sz="1800" dirty="0"/>
              <a:t> </a:t>
            </a:r>
            <a:r>
              <a:rPr lang="sv-SE" sz="1800" dirty="0" err="1"/>
              <a:t>programmes</a:t>
            </a:r>
            <a:endParaRPr lang="sv-SE" sz="1800" dirty="0"/>
          </a:p>
        </p:txBody>
      </p:sp>
      <p:sp>
        <p:nvSpPr>
          <p:cNvPr id="5" name="Platshållare för text 4"/>
          <p:cNvSpPr>
            <a:spLocks noGrp="1"/>
          </p:cNvSpPr>
          <p:nvPr>
            <p:ph type="body" sz="quarter" idx="3"/>
          </p:nvPr>
        </p:nvSpPr>
        <p:spPr/>
        <p:txBody>
          <a:bodyPr/>
          <a:lstStyle/>
          <a:p>
            <a:endParaRPr lang="sv-SE"/>
          </a:p>
        </p:txBody>
      </p:sp>
      <p:sp>
        <p:nvSpPr>
          <p:cNvPr id="6" name="Platshållare för innehåll 5"/>
          <p:cNvSpPr>
            <a:spLocks noGrp="1"/>
          </p:cNvSpPr>
          <p:nvPr>
            <p:ph sz="quarter" idx="4"/>
          </p:nvPr>
        </p:nvSpPr>
        <p:spPr>
          <a:xfrm>
            <a:off x="4630500" y="2232017"/>
            <a:ext cx="3869100" cy="3957645"/>
          </a:xfrm>
        </p:spPr>
        <p:txBody>
          <a:bodyPr/>
          <a:lstStyle/>
          <a:p>
            <a:pPr>
              <a:spcBef>
                <a:spcPts val="900"/>
              </a:spcBef>
            </a:pPr>
            <a:r>
              <a:rPr lang="sv-SE" sz="1800" dirty="0"/>
              <a:t>Media </a:t>
            </a:r>
            <a:r>
              <a:rPr lang="sv-SE" sz="1800" dirty="0" err="1"/>
              <a:t>programmes</a:t>
            </a:r>
            <a:endParaRPr lang="sv-SE" sz="1800" dirty="0"/>
          </a:p>
          <a:p>
            <a:pPr>
              <a:spcBef>
                <a:spcPts val="900"/>
              </a:spcBef>
            </a:pPr>
            <a:r>
              <a:rPr lang="sv-SE" sz="1800" dirty="0"/>
              <a:t>Environment and </a:t>
            </a:r>
            <a:r>
              <a:rPr lang="sv-SE" sz="1800" dirty="0" err="1"/>
              <a:t>Natural</a:t>
            </a:r>
            <a:r>
              <a:rPr lang="sv-SE" sz="1800" dirty="0"/>
              <a:t> Sciences </a:t>
            </a:r>
            <a:r>
              <a:rPr lang="sv-SE" sz="1800" dirty="0" err="1"/>
              <a:t>programmes</a:t>
            </a:r>
            <a:endParaRPr lang="sv-SE" sz="1800" dirty="0"/>
          </a:p>
          <a:p>
            <a:pPr>
              <a:spcBef>
                <a:spcPts val="900"/>
              </a:spcBef>
            </a:pPr>
            <a:r>
              <a:rPr lang="sv-SE" sz="1800" dirty="0" err="1"/>
              <a:t>Programme</a:t>
            </a:r>
            <a:r>
              <a:rPr lang="sv-SE" sz="1800" dirty="0"/>
              <a:t> in </a:t>
            </a:r>
            <a:r>
              <a:rPr lang="sv-SE" sz="1800" dirty="0" err="1"/>
              <a:t>Psychology</a:t>
            </a:r>
            <a:r>
              <a:rPr lang="sv-SE" sz="1800" dirty="0"/>
              <a:t> </a:t>
            </a:r>
          </a:p>
          <a:p>
            <a:pPr>
              <a:spcBef>
                <a:spcPts val="900"/>
              </a:spcBef>
            </a:pPr>
            <a:r>
              <a:rPr lang="sv-SE" sz="1800" dirty="0"/>
              <a:t>Social Sciences </a:t>
            </a:r>
            <a:r>
              <a:rPr lang="sv-SE" sz="1800" dirty="0" err="1"/>
              <a:t>programmes</a:t>
            </a:r>
            <a:endParaRPr lang="sv-SE" sz="1800" dirty="0"/>
          </a:p>
          <a:p>
            <a:pPr>
              <a:spcBef>
                <a:spcPts val="900"/>
              </a:spcBef>
            </a:pPr>
            <a:r>
              <a:rPr lang="sv-SE" sz="1800" dirty="0" err="1"/>
              <a:t>Programme</a:t>
            </a:r>
            <a:r>
              <a:rPr lang="sv-SE" sz="1800" dirty="0"/>
              <a:t> in Social </a:t>
            </a:r>
            <a:r>
              <a:rPr lang="sv-SE" sz="1800" dirty="0" err="1"/>
              <a:t>Work</a:t>
            </a:r>
            <a:endParaRPr lang="sv-SE" sz="1800" dirty="0"/>
          </a:p>
          <a:p>
            <a:pPr>
              <a:spcBef>
                <a:spcPts val="900"/>
              </a:spcBef>
            </a:pPr>
            <a:r>
              <a:rPr lang="sv-SE" sz="1800" dirty="0" err="1"/>
              <a:t>Languages</a:t>
            </a:r>
            <a:r>
              <a:rPr lang="sv-SE" sz="1800" dirty="0"/>
              <a:t> and </a:t>
            </a:r>
            <a:br>
              <a:rPr lang="sv-SE" sz="1800" dirty="0"/>
            </a:br>
            <a:r>
              <a:rPr lang="sv-SE" sz="1800" dirty="0" err="1"/>
              <a:t>Humanities</a:t>
            </a:r>
            <a:r>
              <a:rPr lang="sv-SE" sz="1800" dirty="0"/>
              <a:t> </a:t>
            </a:r>
            <a:r>
              <a:rPr lang="sv-SE" sz="1800" dirty="0" err="1"/>
              <a:t>programmes</a:t>
            </a:r>
            <a:endParaRPr lang="sv-SE" sz="1800" dirty="0"/>
          </a:p>
          <a:p>
            <a:pPr>
              <a:spcBef>
                <a:spcPts val="900"/>
              </a:spcBef>
            </a:pPr>
            <a:r>
              <a:rPr lang="sv-SE" sz="1800" dirty="0" err="1"/>
              <a:t>Tourism</a:t>
            </a:r>
            <a:r>
              <a:rPr lang="sv-SE" sz="1800" dirty="0"/>
              <a:t> </a:t>
            </a:r>
            <a:r>
              <a:rPr lang="sv-SE" sz="1800" dirty="0" err="1"/>
              <a:t>programmes</a:t>
            </a:r>
            <a:endParaRPr lang="sv-SE" sz="1800" dirty="0"/>
          </a:p>
          <a:p>
            <a:pPr>
              <a:spcBef>
                <a:spcPts val="900"/>
              </a:spcBef>
            </a:pPr>
            <a:r>
              <a:rPr lang="sv-SE" sz="1800" dirty="0"/>
              <a:t>Health Sciences </a:t>
            </a:r>
            <a:r>
              <a:rPr lang="sv-SE" sz="1800" dirty="0" err="1"/>
              <a:t>programmes</a:t>
            </a:r>
            <a:endParaRPr lang="sv-SE" sz="1800" dirty="0"/>
          </a:p>
        </p:txBody>
      </p:sp>
    </p:spTree>
    <p:extLst>
      <p:ext uri="{BB962C8B-B14F-4D97-AF65-F5344CB8AC3E}">
        <p14:creationId xmlns:p14="http://schemas.microsoft.com/office/powerpoint/2010/main" val="46962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Development</a:t>
            </a:r>
            <a:r>
              <a:rPr lang="sv-SE" dirty="0"/>
              <a:t> </a:t>
            </a:r>
            <a:r>
              <a:rPr lang="sv-SE" dirty="0" err="1"/>
              <a:t>of</a:t>
            </a:r>
            <a:r>
              <a:rPr lang="sv-SE" dirty="0"/>
              <a:t> </a:t>
            </a:r>
            <a:r>
              <a:rPr lang="sv-SE" dirty="0" err="1"/>
              <a:t>applicants</a:t>
            </a:r>
            <a:r>
              <a:rPr lang="sv-SE" dirty="0"/>
              <a:t> (</a:t>
            </a:r>
            <a:r>
              <a:rPr lang="sv-SE" dirty="0" err="1"/>
              <a:t>first</a:t>
            </a:r>
            <a:r>
              <a:rPr lang="sv-SE" dirty="0"/>
              <a:t> hand choice)</a:t>
            </a:r>
          </a:p>
        </p:txBody>
      </p:sp>
      <p:graphicFrame>
        <p:nvGraphicFramePr>
          <p:cNvPr id="8" name="Platshållare för innehåll 7">
            <a:extLst>
              <a:ext uri="{FF2B5EF4-FFF2-40B4-BE49-F238E27FC236}">
                <a16:creationId xmlns:a16="http://schemas.microsoft.com/office/drawing/2014/main" id="{B2C25C7B-59CE-8142-8C14-06BBE6C6D119}"/>
              </a:ext>
            </a:extLst>
          </p:cNvPr>
          <p:cNvGraphicFramePr>
            <a:graphicFrameLocks noGrp="1"/>
          </p:cNvGraphicFramePr>
          <p:nvPr>
            <p:ph idx="1"/>
          </p:nvPr>
        </p:nvGraphicFramePr>
        <p:xfrm>
          <a:off x="628650" y="2236788"/>
          <a:ext cx="7913688" cy="38369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6F5A2B9D-C753-8F4C-8041-97B8A4300CE0}"/>
              </a:ext>
            </a:extLst>
          </p:cNvPr>
          <p:cNvSpPr txBox="1"/>
          <p:nvPr/>
        </p:nvSpPr>
        <p:spPr>
          <a:xfrm>
            <a:off x="4759569" y="597877"/>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70908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Closeness</a:t>
            </a:r>
            <a:r>
              <a:rPr lang="sv-SE" dirty="0"/>
              <a:t> </a:t>
            </a:r>
            <a:r>
              <a:rPr lang="sv-SE" dirty="0" err="1"/>
              <a:t>to</a:t>
            </a:r>
            <a:r>
              <a:rPr lang="sv-SE" dirty="0"/>
              <a:t> new </a:t>
            </a:r>
            <a:r>
              <a:rPr lang="sv-SE" dirty="0" err="1"/>
              <a:t>knowledge</a:t>
            </a:r>
            <a:r>
              <a:rPr lang="sv-SE" dirty="0"/>
              <a:t> by </a:t>
            </a:r>
            <a:r>
              <a:rPr lang="sv-SE" dirty="0" err="1"/>
              <a:t>means</a:t>
            </a:r>
            <a:r>
              <a:rPr lang="sv-SE" dirty="0"/>
              <a:t> </a:t>
            </a:r>
            <a:r>
              <a:rPr lang="sv-SE" dirty="0" err="1"/>
              <a:t>of</a:t>
            </a:r>
            <a:r>
              <a:rPr lang="sv-SE" dirty="0"/>
              <a:t> </a:t>
            </a:r>
            <a:r>
              <a:rPr lang="sv-SE" dirty="0" err="1"/>
              <a:t>collaboration</a:t>
            </a:r>
            <a:endParaRPr lang="sv-SE" dirty="0"/>
          </a:p>
        </p:txBody>
      </p:sp>
      <p:sp>
        <p:nvSpPr>
          <p:cNvPr id="3" name="Platshållare för text 2"/>
          <p:cNvSpPr>
            <a:spLocks noGrp="1"/>
          </p:cNvSpPr>
          <p:nvPr>
            <p:ph type="body" sz="quarter" idx="13"/>
          </p:nvPr>
        </p:nvSpPr>
        <p:spPr/>
        <p:txBody>
          <a:bodyPr/>
          <a:lstStyle/>
          <a:p>
            <a:pPr marL="285750" indent="-285750">
              <a:buFont typeface="Arial"/>
              <a:buChar char="•"/>
            </a:pPr>
            <a:r>
              <a:rPr lang="sv-SE" sz="1800" dirty="0">
                <a:solidFill>
                  <a:srgbClr val="000000"/>
                </a:solidFill>
              </a:rPr>
              <a:t>Business </a:t>
            </a:r>
            <a:r>
              <a:rPr lang="sv-SE" sz="1800" dirty="0" err="1">
                <a:solidFill>
                  <a:srgbClr val="000000"/>
                </a:solidFill>
              </a:rPr>
              <a:t>councils</a:t>
            </a:r>
            <a:endParaRPr lang="sv-SE" sz="1800" dirty="0">
              <a:solidFill>
                <a:srgbClr val="000000"/>
              </a:solidFill>
            </a:endParaRPr>
          </a:p>
          <a:p>
            <a:pPr marL="285750" indent="-285750">
              <a:buFont typeface="Arial"/>
              <a:buChar char="•"/>
            </a:pPr>
            <a:r>
              <a:rPr lang="sv-SE" sz="1800" dirty="0" err="1">
                <a:solidFill>
                  <a:srgbClr val="000000"/>
                </a:solidFill>
              </a:rPr>
              <a:t>Field</a:t>
            </a:r>
            <a:r>
              <a:rPr lang="sv-SE" sz="1800" dirty="0">
                <a:solidFill>
                  <a:srgbClr val="000000"/>
                </a:solidFill>
              </a:rPr>
              <a:t> studies</a:t>
            </a:r>
          </a:p>
          <a:p>
            <a:pPr marL="285750" indent="-285750">
              <a:buFont typeface="Arial"/>
              <a:buChar char="•"/>
            </a:pPr>
            <a:r>
              <a:rPr lang="sv-SE" sz="1800" dirty="0" err="1">
                <a:solidFill>
                  <a:srgbClr val="000000"/>
                </a:solidFill>
              </a:rPr>
              <a:t>Study</a:t>
            </a:r>
            <a:r>
              <a:rPr lang="sv-SE" sz="1800" dirty="0">
                <a:solidFill>
                  <a:srgbClr val="000000"/>
                </a:solidFill>
              </a:rPr>
              <a:t> visits</a:t>
            </a:r>
          </a:p>
          <a:p>
            <a:pPr marL="285750" indent="-285750">
              <a:buFont typeface="Arial"/>
              <a:buChar char="•"/>
            </a:pPr>
            <a:r>
              <a:rPr lang="sv-SE" sz="1800" dirty="0" err="1">
                <a:solidFill>
                  <a:srgbClr val="000000"/>
                </a:solidFill>
              </a:rPr>
              <a:t>Internship</a:t>
            </a:r>
            <a:r>
              <a:rPr lang="sv-SE" sz="1800" dirty="0">
                <a:solidFill>
                  <a:srgbClr val="000000"/>
                </a:solidFill>
              </a:rPr>
              <a:t> and </a:t>
            </a:r>
            <a:r>
              <a:rPr lang="sv-SE" sz="1800" dirty="0" err="1">
                <a:solidFill>
                  <a:srgbClr val="000000"/>
                </a:solidFill>
              </a:rPr>
              <a:t>degree</a:t>
            </a:r>
            <a:r>
              <a:rPr lang="sv-SE" sz="1800" dirty="0">
                <a:solidFill>
                  <a:srgbClr val="000000"/>
                </a:solidFill>
              </a:rPr>
              <a:t> </a:t>
            </a:r>
            <a:r>
              <a:rPr lang="sv-SE" sz="1800" dirty="0" err="1">
                <a:solidFill>
                  <a:srgbClr val="000000"/>
                </a:solidFill>
              </a:rPr>
              <a:t>projects</a:t>
            </a:r>
            <a:endParaRPr lang="sv-SE" sz="1800" dirty="0">
              <a:solidFill>
                <a:srgbClr val="000000"/>
              </a:solidFill>
            </a:endParaRPr>
          </a:p>
          <a:p>
            <a:pPr marL="285750" indent="-285750">
              <a:buFont typeface="Arial"/>
              <a:buChar char="•"/>
            </a:pPr>
            <a:r>
              <a:rPr lang="sv-SE" sz="1800" dirty="0">
                <a:solidFill>
                  <a:srgbClr val="000000"/>
                </a:solidFill>
              </a:rPr>
              <a:t>Participation in </a:t>
            </a:r>
            <a:r>
              <a:rPr lang="sv-SE" sz="1800" dirty="0" err="1">
                <a:solidFill>
                  <a:srgbClr val="000000"/>
                </a:solidFill>
              </a:rPr>
              <a:t>networks</a:t>
            </a:r>
            <a:r>
              <a:rPr lang="sv-SE" sz="1800" dirty="0">
                <a:solidFill>
                  <a:srgbClr val="000000"/>
                </a:solidFill>
              </a:rPr>
              <a:t> and </a:t>
            </a:r>
            <a:r>
              <a:rPr lang="sv-SE" sz="1800" dirty="0" err="1">
                <a:solidFill>
                  <a:srgbClr val="000000"/>
                </a:solidFill>
              </a:rPr>
              <a:t>conferences</a:t>
            </a:r>
            <a:endParaRPr lang="sv-SE" sz="1800" dirty="0">
              <a:solidFill>
                <a:srgbClr val="000000"/>
              </a:solidFill>
            </a:endParaRPr>
          </a:p>
          <a:p>
            <a:r>
              <a:rPr lang="sv-SE" dirty="0"/>
              <a:t>Innovation support</a:t>
            </a:r>
          </a:p>
          <a:p>
            <a:pPr marL="285750" indent="-285750">
              <a:buFont typeface="Arial"/>
              <a:buChar char="•"/>
            </a:pPr>
            <a:r>
              <a:rPr lang="sv-SE" sz="1800" dirty="0">
                <a:solidFill>
                  <a:srgbClr val="000000"/>
                </a:solidFill>
              </a:rPr>
              <a:t>Supports student </a:t>
            </a:r>
            <a:r>
              <a:rPr lang="sv-SE" sz="1800" dirty="0" err="1">
                <a:solidFill>
                  <a:srgbClr val="000000"/>
                </a:solidFill>
              </a:rPr>
              <a:t>entrepreneurship</a:t>
            </a:r>
            <a:endParaRPr lang="sv-SE" sz="1800" dirty="0">
              <a:solidFill>
                <a:srgbClr val="000000"/>
              </a:solidFill>
            </a:endParaRPr>
          </a:p>
        </p:txBody>
      </p:sp>
      <p:pic>
        <p:nvPicPr>
          <p:cNvPr id="5" name="Platshållare för bild 4" descr="vb_samverkan_01.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9080" r="5220"/>
          <a:stretch/>
        </p:blipFill>
        <p:spPr/>
      </p:pic>
    </p:spTree>
    <p:extLst>
      <p:ext uri="{BB962C8B-B14F-4D97-AF65-F5344CB8AC3E}">
        <p14:creationId xmlns:p14="http://schemas.microsoft.com/office/powerpoint/2010/main" val="158401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4100"/>
              </a:lnSpc>
            </a:pPr>
            <a:r>
              <a:rPr lang="sv-SE" dirty="0" err="1"/>
              <a:t>Useful</a:t>
            </a:r>
            <a:r>
              <a:rPr lang="sv-SE" dirty="0"/>
              <a:t> research </a:t>
            </a:r>
            <a:br>
              <a:rPr lang="sv-SE" dirty="0"/>
            </a:br>
            <a:r>
              <a:rPr lang="sv-SE" dirty="0" err="1"/>
              <a:t>of</a:t>
            </a:r>
            <a:r>
              <a:rPr lang="sv-SE" dirty="0"/>
              <a:t> </a:t>
            </a:r>
            <a:r>
              <a:rPr lang="sv-SE" dirty="0" err="1"/>
              <a:t>high</a:t>
            </a:r>
            <a:r>
              <a:rPr lang="sv-SE" dirty="0"/>
              <a:t> </a:t>
            </a:r>
            <a:r>
              <a:rPr lang="sv-SE" dirty="0" err="1"/>
              <a:t>quality</a:t>
            </a:r>
            <a:endParaRPr lang="sv-SE" dirty="0"/>
          </a:p>
        </p:txBody>
      </p:sp>
    </p:spTree>
    <p:extLst>
      <p:ext uri="{BB962C8B-B14F-4D97-AF65-F5344CB8AC3E}">
        <p14:creationId xmlns:p14="http://schemas.microsoft.com/office/powerpoint/2010/main" val="276744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10000"/>
              </a:lnSpc>
            </a:pPr>
            <a:r>
              <a:rPr lang="sv-SE" dirty="0"/>
              <a:t>Mid Sweden University </a:t>
            </a:r>
            <a:r>
              <a:rPr lang="sv-SE" dirty="0" err="1"/>
              <a:t>works</a:t>
            </a:r>
            <a:r>
              <a:rPr lang="sv-SE" dirty="0"/>
              <a:t> for:</a:t>
            </a:r>
          </a:p>
        </p:txBody>
      </p:sp>
      <p:sp>
        <p:nvSpPr>
          <p:cNvPr id="3" name="Platshållare för text 2"/>
          <p:cNvSpPr>
            <a:spLocks noGrp="1"/>
          </p:cNvSpPr>
          <p:nvPr>
            <p:ph type="body" sz="quarter" idx="13"/>
          </p:nvPr>
        </p:nvSpPr>
        <p:spPr>
          <a:xfrm>
            <a:off x="629100" y="2675531"/>
            <a:ext cx="3885300" cy="3502068"/>
          </a:xfrm>
        </p:spPr>
        <p:txBody>
          <a:bodyPr/>
          <a:lstStyle/>
          <a:p>
            <a:pPr marL="342900" indent="-342900">
              <a:lnSpc>
                <a:spcPct val="90000"/>
              </a:lnSpc>
              <a:buFont typeface="Arial"/>
              <a:buChar char="•"/>
            </a:pPr>
            <a:r>
              <a:rPr lang="sv-SE" dirty="0" err="1"/>
              <a:t>Openness</a:t>
            </a:r>
            <a:r>
              <a:rPr lang="sv-SE" dirty="0"/>
              <a:t>, </a:t>
            </a:r>
            <a:r>
              <a:rPr lang="sv-SE" dirty="0" err="1"/>
              <a:t>kinship</a:t>
            </a:r>
            <a:r>
              <a:rPr lang="sv-SE" dirty="0"/>
              <a:t> </a:t>
            </a:r>
            <a:br>
              <a:rPr lang="sv-SE" dirty="0"/>
            </a:br>
            <a:r>
              <a:rPr lang="sv-SE" dirty="0"/>
              <a:t>and </a:t>
            </a:r>
            <a:r>
              <a:rPr lang="sv-SE" dirty="0" err="1"/>
              <a:t>diversity</a:t>
            </a:r>
            <a:endParaRPr lang="sv-SE" dirty="0"/>
          </a:p>
          <a:p>
            <a:pPr marL="342900" indent="-342900">
              <a:lnSpc>
                <a:spcPct val="90000"/>
              </a:lnSpc>
              <a:buFont typeface="Arial"/>
              <a:buChar char="•"/>
            </a:pPr>
            <a:r>
              <a:rPr lang="sv-SE" dirty="0" err="1"/>
              <a:t>Education</a:t>
            </a:r>
            <a:r>
              <a:rPr lang="sv-SE" dirty="0"/>
              <a:t> in </a:t>
            </a:r>
            <a:r>
              <a:rPr lang="sv-SE" dirty="0" err="1"/>
              <a:t>close</a:t>
            </a:r>
            <a:r>
              <a:rPr lang="sv-SE" dirty="0"/>
              <a:t> </a:t>
            </a:r>
            <a:r>
              <a:rPr lang="sv-SE" dirty="0" err="1"/>
              <a:t>collaboration</a:t>
            </a:r>
            <a:r>
              <a:rPr lang="sv-SE" dirty="0"/>
              <a:t> </a:t>
            </a:r>
            <a:r>
              <a:rPr lang="sv-SE" dirty="0" err="1"/>
              <a:t>with</a:t>
            </a:r>
            <a:r>
              <a:rPr lang="sv-SE" dirty="0"/>
              <a:t> </a:t>
            </a:r>
            <a:r>
              <a:rPr lang="sv-SE" dirty="0" err="1"/>
              <a:t>working</a:t>
            </a:r>
            <a:r>
              <a:rPr lang="sv-SE" dirty="0"/>
              <a:t> </a:t>
            </a:r>
            <a:r>
              <a:rPr lang="sv-SE" dirty="0" err="1"/>
              <a:t>life</a:t>
            </a:r>
            <a:r>
              <a:rPr lang="sv-SE" dirty="0"/>
              <a:t> </a:t>
            </a:r>
          </a:p>
          <a:p>
            <a:pPr marL="342900" indent="-342900">
              <a:lnSpc>
                <a:spcPct val="90000"/>
              </a:lnSpc>
              <a:buFont typeface="Arial"/>
              <a:buChar char="•"/>
            </a:pPr>
            <a:r>
              <a:rPr lang="sv-SE" dirty="0" err="1"/>
              <a:t>High</a:t>
            </a:r>
            <a:r>
              <a:rPr lang="sv-SE" dirty="0"/>
              <a:t> </a:t>
            </a:r>
            <a:r>
              <a:rPr lang="sv-SE" dirty="0" err="1"/>
              <a:t>quality</a:t>
            </a:r>
            <a:r>
              <a:rPr lang="sv-SE" dirty="0"/>
              <a:t> research</a:t>
            </a:r>
          </a:p>
          <a:p>
            <a:pPr marL="342900" indent="-342900">
              <a:lnSpc>
                <a:spcPct val="90000"/>
              </a:lnSpc>
              <a:buFont typeface="Arial"/>
              <a:buChar char="•"/>
            </a:pPr>
            <a:r>
              <a:rPr lang="sv-SE" dirty="0"/>
              <a:t>Close co-operation </a:t>
            </a:r>
            <a:r>
              <a:rPr lang="sv-SE" dirty="0" err="1"/>
              <a:t>with</a:t>
            </a:r>
            <a:r>
              <a:rPr lang="sv-SE" dirty="0"/>
              <a:t> the </a:t>
            </a:r>
            <a:r>
              <a:rPr lang="sv-SE" dirty="0" err="1"/>
              <a:t>surrounding</a:t>
            </a:r>
            <a:r>
              <a:rPr lang="sv-SE" dirty="0"/>
              <a:t> </a:t>
            </a:r>
            <a:r>
              <a:rPr lang="sv-SE" dirty="0" err="1"/>
              <a:t>community</a:t>
            </a:r>
            <a:endParaRPr lang="sv-SE" dirty="0"/>
          </a:p>
        </p:txBody>
      </p:sp>
      <p:pic>
        <p:nvPicPr>
          <p:cNvPr id="5" name="Platshållare för bild 4" descr="MI7A4792.jp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 t="296" r="26430" b="-296"/>
          <a:stretch/>
        </p:blipFill>
        <p:spPr>
          <a:xfrm>
            <a:off x="4630738" y="2654300"/>
            <a:ext cx="3884612" cy="3522663"/>
          </a:xfrm>
        </p:spPr>
      </p:pic>
    </p:spTree>
    <p:extLst>
      <p:ext uri="{BB962C8B-B14F-4D97-AF65-F5344CB8AC3E}">
        <p14:creationId xmlns:p14="http://schemas.microsoft.com/office/powerpoint/2010/main" val="283750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z="2000" dirty="0"/>
              <a:t>Research </a:t>
            </a:r>
            <a:r>
              <a:rPr lang="sv-SE" sz="2000" dirty="0" err="1"/>
              <a:t>of</a:t>
            </a:r>
            <a:r>
              <a:rPr lang="sv-SE" sz="2000" dirty="0"/>
              <a:t> </a:t>
            </a:r>
            <a:r>
              <a:rPr lang="sv-SE" sz="2000" dirty="0" err="1"/>
              <a:t>high</a:t>
            </a:r>
            <a:r>
              <a:rPr lang="sv-SE" sz="2000" dirty="0"/>
              <a:t> </a:t>
            </a:r>
            <a:r>
              <a:rPr lang="sv-SE" sz="2000" dirty="0" err="1"/>
              <a:t>academic</a:t>
            </a:r>
            <a:r>
              <a:rPr lang="sv-SE" sz="2000" dirty="0"/>
              <a:t> </a:t>
            </a:r>
            <a:r>
              <a:rPr lang="sv-SE" sz="2000" dirty="0" err="1"/>
              <a:t>quality</a:t>
            </a:r>
            <a:r>
              <a:rPr lang="sv-SE" sz="2000" dirty="0"/>
              <a:t> </a:t>
            </a:r>
            <a:br>
              <a:rPr lang="sv-SE" sz="2000" dirty="0"/>
            </a:br>
            <a:r>
              <a:rPr lang="sv-SE" sz="2000" dirty="0"/>
              <a:t>relevant </a:t>
            </a:r>
            <a:r>
              <a:rPr lang="sv-SE" sz="2000" dirty="0" err="1"/>
              <a:t>to</a:t>
            </a:r>
            <a:r>
              <a:rPr lang="sv-SE" sz="2000" dirty="0"/>
              <a:t> the </a:t>
            </a:r>
            <a:r>
              <a:rPr lang="sv-SE" sz="2000" dirty="0" err="1"/>
              <a:t>surrounding</a:t>
            </a:r>
            <a:r>
              <a:rPr lang="sv-SE" sz="2000" dirty="0"/>
              <a:t> </a:t>
            </a:r>
            <a:r>
              <a:rPr lang="sv-SE" sz="2000" dirty="0" err="1"/>
              <a:t>society</a:t>
            </a:r>
            <a:r>
              <a:rPr lang="sv-SE" dirty="0"/>
              <a:t/>
            </a:r>
            <a:br>
              <a:rPr lang="sv-SE" dirty="0"/>
            </a:br>
            <a:endParaRPr lang="sv-SE" dirty="0"/>
          </a:p>
        </p:txBody>
      </p:sp>
      <p:pic>
        <p:nvPicPr>
          <p:cNvPr id="3" name="Platshållare för innehåll 2" descr="MI7A9875.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46" t="4134" r="-446" b="34000"/>
          <a:stretch/>
        </p:blipFill>
        <p:spPr>
          <a:xfrm>
            <a:off x="628650" y="2809875"/>
            <a:ext cx="7913688" cy="3263900"/>
          </a:xfrm>
        </p:spPr>
      </p:pic>
    </p:spTree>
    <p:extLst>
      <p:ext uri="{BB962C8B-B14F-4D97-AF65-F5344CB8AC3E}">
        <p14:creationId xmlns:p14="http://schemas.microsoft.com/office/powerpoint/2010/main" val="252745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Development</a:t>
            </a:r>
            <a:r>
              <a:rPr lang="sv-SE" dirty="0"/>
              <a:t> </a:t>
            </a:r>
            <a:r>
              <a:rPr lang="sv-SE" dirty="0" err="1"/>
              <a:t>of</a:t>
            </a:r>
            <a:r>
              <a:rPr lang="sv-SE" dirty="0"/>
              <a:t> research 2005–2017</a:t>
            </a:r>
          </a:p>
        </p:txBody>
      </p:sp>
      <p:sp>
        <p:nvSpPr>
          <p:cNvPr id="3" name="Platshållare för innehåll 2"/>
          <p:cNvSpPr>
            <a:spLocks noGrp="1"/>
          </p:cNvSpPr>
          <p:nvPr>
            <p:ph idx="1"/>
          </p:nvPr>
        </p:nvSpPr>
        <p:spPr/>
        <p:txBody>
          <a:bodyPr/>
          <a:lstStyle/>
          <a:p>
            <a:endParaRPr lang="sv-SE" dirty="0"/>
          </a:p>
        </p:txBody>
      </p:sp>
      <p:sp>
        <p:nvSpPr>
          <p:cNvPr id="9" name="textruta 10"/>
          <p:cNvSpPr txBox="1">
            <a:spLocks noChangeArrowheads="1"/>
          </p:cNvSpPr>
          <p:nvPr/>
        </p:nvSpPr>
        <p:spPr bwMode="auto">
          <a:xfrm>
            <a:off x="6149975" y="3130549"/>
            <a:ext cx="2895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err="1">
                <a:latin typeface="Arial" charset="0"/>
              </a:rPr>
              <a:t>Government</a:t>
            </a:r>
            <a:r>
              <a:rPr lang="sv-SE" sz="1400" b="1" dirty="0">
                <a:latin typeface="Arial" charset="0"/>
              </a:rPr>
              <a:t> research </a:t>
            </a:r>
            <a:r>
              <a:rPr lang="sv-SE" sz="1400" b="1" dirty="0" err="1">
                <a:latin typeface="Arial" charset="0"/>
              </a:rPr>
              <a:t>funding</a:t>
            </a:r>
            <a:r>
              <a:rPr lang="sv-SE" sz="1400" b="1" dirty="0">
                <a:latin typeface="Arial" charset="0"/>
              </a:rPr>
              <a:t> </a:t>
            </a:r>
            <a:r>
              <a:rPr lang="sv-SE" sz="1400" dirty="0">
                <a:latin typeface="Arial" charset="0"/>
              </a:rPr>
              <a:t>(SEK Million)</a:t>
            </a:r>
          </a:p>
        </p:txBody>
      </p:sp>
      <p:sp>
        <p:nvSpPr>
          <p:cNvPr id="10" name="textruta 11"/>
          <p:cNvSpPr txBox="1">
            <a:spLocks noChangeArrowheads="1"/>
          </p:cNvSpPr>
          <p:nvPr/>
        </p:nvSpPr>
        <p:spPr bwMode="auto">
          <a:xfrm>
            <a:off x="6149975" y="3604196"/>
            <a:ext cx="3124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err="1">
                <a:latin typeface="Arial" charset="0"/>
              </a:rPr>
              <a:t>External</a:t>
            </a:r>
            <a:r>
              <a:rPr lang="sv-SE" sz="1400" b="1" dirty="0">
                <a:latin typeface="Arial" charset="0"/>
              </a:rPr>
              <a:t> </a:t>
            </a:r>
            <a:r>
              <a:rPr lang="sv-SE" sz="1400" b="1" dirty="0" err="1">
                <a:latin typeface="Arial" charset="0"/>
              </a:rPr>
              <a:t>funding</a:t>
            </a:r>
            <a:r>
              <a:rPr lang="sv-SE" sz="1400" b="1" dirty="0">
                <a:latin typeface="Arial" charset="0"/>
              </a:rPr>
              <a:t> for research </a:t>
            </a:r>
            <a:br>
              <a:rPr lang="sv-SE" sz="1400" b="1" dirty="0">
                <a:latin typeface="Arial" charset="0"/>
              </a:rPr>
            </a:br>
            <a:r>
              <a:rPr lang="sv-SE" sz="1400" dirty="0">
                <a:latin typeface="Arial" charset="0"/>
              </a:rPr>
              <a:t>(SEK Million)</a:t>
            </a:r>
          </a:p>
        </p:txBody>
      </p:sp>
      <p:sp>
        <p:nvSpPr>
          <p:cNvPr id="11" name="textruta 12"/>
          <p:cNvSpPr txBox="1">
            <a:spLocks noChangeArrowheads="1"/>
          </p:cNvSpPr>
          <p:nvPr/>
        </p:nvSpPr>
        <p:spPr bwMode="auto">
          <a:xfrm>
            <a:off x="6149975" y="4130675"/>
            <a:ext cx="2590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Professors </a:t>
            </a:r>
            <a:r>
              <a:rPr lang="sv-SE" sz="1400" dirty="0">
                <a:latin typeface="Arial" charset="0"/>
              </a:rPr>
              <a:t>(</a:t>
            </a:r>
            <a:r>
              <a:rPr lang="sv-SE" sz="1400" dirty="0" err="1">
                <a:latin typeface="Arial" charset="0"/>
              </a:rPr>
              <a:t>number</a:t>
            </a:r>
            <a:r>
              <a:rPr lang="sv-SE" sz="1400" dirty="0">
                <a:latin typeface="Arial" charset="0"/>
              </a:rPr>
              <a:t>)</a:t>
            </a:r>
          </a:p>
        </p:txBody>
      </p:sp>
      <p:sp>
        <p:nvSpPr>
          <p:cNvPr id="12" name="textruta 13"/>
          <p:cNvSpPr txBox="1">
            <a:spLocks noChangeArrowheads="1"/>
          </p:cNvSpPr>
          <p:nvPr/>
        </p:nvSpPr>
        <p:spPr bwMode="auto">
          <a:xfrm>
            <a:off x="6147446" y="2827206"/>
            <a:ext cx="3124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PhD Students </a:t>
            </a:r>
            <a:r>
              <a:rPr lang="sv-SE" sz="1400" dirty="0">
                <a:latin typeface="Arial" charset="0"/>
              </a:rPr>
              <a:t>(</a:t>
            </a:r>
            <a:r>
              <a:rPr lang="sv-SE" sz="1400" dirty="0" err="1">
                <a:latin typeface="Arial" charset="0"/>
              </a:rPr>
              <a:t>number</a:t>
            </a:r>
            <a:r>
              <a:rPr lang="sv-SE" sz="1400" dirty="0">
                <a:latin typeface="Arial" charset="0"/>
              </a:rPr>
              <a:t>)</a:t>
            </a:r>
          </a:p>
        </p:txBody>
      </p:sp>
      <p:sp>
        <p:nvSpPr>
          <p:cNvPr id="13" name="Rektangel 14"/>
          <p:cNvSpPr>
            <a:spLocks noChangeArrowheads="1"/>
          </p:cNvSpPr>
          <p:nvPr/>
        </p:nvSpPr>
        <p:spPr bwMode="auto">
          <a:xfrm>
            <a:off x="6031559" y="2898643"/>
            <a:ext cx="142875" cy="144463"/>
          </a:xfrm>
          <a:prstGeom prst="rect">
            <a:avLst/>
          </a:prstGeom>
          <a:solidFill>
            <a:schemeClr val="accent1"/>
          </a:solidFill>
          <a:ln w="9525">
            <a:noFill/>
            <a:round/>
            <a:headEnd/>
            <a:tailEnd/>
          </a:ln>
        </p:spPr>
        <p:txBody>
          <a:bodyPr/>
          <a:lstStyle/>
          <a:p>
            <a:endParaRPr lang="sv-SE"/>
          </a:p>
        </p:txBody>
      </p:sp>
      <p:sp>
        <p:nvSpPr>
          <p:cNvPr id="14" name="Rektangel 15"/>
          <p:cNvSpPr>
            <a:spLocks noChangeArrowheads="1"/>
          </p:cNvSpPr>
          <p:nvPr/>
        </p:nvSpPr>
        <p:spPr bwMode="auto">
          <a:xfrm>
            <a:off x="6034088" y="3201986"/>
            <a:ext cx="142875" cy="144463"/>
          </a:xfrm>
          <a:prstGeom prst="rect">
            <a:avLst/>
          </a:prstGeom>
          <a:solidFill>
            <a:schemeClr val="accent4"/>
          </a:solidFill>
          <a:ln w="9525">
            <a:noFill/>
            <a:round/>
            <a:headEnd/>
            <a:tailEnd/>
          </a:ln>
        </p:spPr>
        <p:txBody>
          <a:bodyPr/>
          <a:lstStyle/>
          <a:p>
            <a:endParaRPr lang="sv-SE"/>
          </a:p>
        </p:txBody>
      </p:sp>
      <p:sp>
        <p:nvSpPr>
          <p:cNvPr id="15" name="Rektangel 16"/>
          <p:cNvSpPr>
            <a:spLocks noChangeArrowheads="1"/>
          </p:cNvSpPr>
          <p:nvPr/>
        </p:nvSpPr>
        <p:spPr bwMode="auto">
          <a:xfrm>
            <a:off x="6034088" y="3703245"/>
            <a:ext cx="142875" cy="144463"/>
          </a:xfrm>
          <a:prstGeom prst="rect">
            <a:avLst/>
          </a:prstGeom>
          <a:solidFill>
            <a:schemeClr val="accent5"/>
          </a:solidFill>
          <a:ln w="9525">
            <a:noFill/>
            <a:round/>
            <a:headEnd/>
            <a:tailEnd/>
          </a:ln>
        </p:spPr>
        <p:txBody>
          <a:bodyPr/>
          <a:lstStyle/>
          <a:p>
            <a:endParaRPr lang="sv-SE"/>
          </a:p>
        </p:txBody>
      </p:sp>
      <p:sp>
        <p:nvSpPr>
          <p:cNvPr id="16" name="Rektangel 17"/>
          <p:cNvSpPr>
            <a:spLocks noChangeArrowheads="1"/>
          </p:cNvSpPr>
          <p:nvPr/>
        </p:nvSpPr>
        <p:spPr bwMode="auto">
          <a:xfrm>
            <a:off x="6034088" y="4202112"/>
            <a:ext cx="142875" cy="144463"/>
          </a:xfrm>
          <a:prstGeom prst="rect">
            <a:avLst/>
          </a:prstGeom>
          <a:solidFill>
            <a:srgbClr val="FFFF00"/>
          </a:solidFill>
          <a:ln w="9525">
            <a:noFill/>
            <a:round/>
            <a:headEnd/>
            <a:tailEnd/>
          </a:ln>
        </p:spPr>
        <p:txBody>
          <a:bodyPr/>
          <a:lstStyle/>
          <a:p>
            <a:endParaRPr lang="sv-SE"/>
          </a:p>
        </p:txBody>
      </p:sp>
      <p:graphicFrame>
        <p:nvGraphicFramePr>
          <p:cNvPr id="18" name="Diagram 17">
            <a:extLst>
              <a:ext uri="{FF2B5EF4-FFF2-40B4-BE49-F238E27FC236}">
                <a16:creationId xmlns:a16="http://schemas.microsoft.com/office/drawing/2014/main" id="{DE4064CA-60A7-8949-9144-EFFE1BA772A5}"/>
              </a:ext>
            </a:extLst>
          </p:cNvPr>
          <p:cNvGraphicFramePr/>
          <p:nvPr>
            <p:extLst>
              <p:ext uri="{D42A27DB-BD31-4B8C-83A1-F6EECF244321}">
                <p14:modId xmlns:p14="http://schemas.microsoft.com/office/powerpoint/2010/main" val="3079194061"/>
              </p:ext>
            </p:extLst>
          </p:nvPr>
        </p:nvGraphicFramePr>
        <p:xfrm>
          <a:off x="214696" y="2336639"/>
          <a:ext cx="5753621" cy="3789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504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Research at Mid Sweden University</a:t>
            </a:r>
          </a:p>
        </p:txBody>
      </p:sp>
      <p:sp>
        <p:nvSpPr>
          <p:cNvPr id="3" name="Platshållare för text 2"/>
          <p:cNvSpPr>
            <a:spLocks noGrp="1"/>
          </p:cNvSpPr>
          <p:nvPr>
            <p:ph type="body" sz="quarter" idx="13"/>
          </p:nvPr>
        </p:nvSpPr>
        <p:spPr/>
        <p:txBody>
          <a:bodyPr/>
          <a:lstStyle/>
          <a:p>
            <a:pPr marL="342900" indent="-342900">
              <a:buFont typeface="Arial"/>
              <a:buChar char="•"/>
            </a:pPr>
            <a:r>
              <a:rPr lang="sv-SE" dirty="0"/>
              <a:t>is </a:t>
            </a:r>
            <a:r>
              <a:rPr lang="sv-SE" dirty="0" err="1"/>
              <a:t>partly</a:t>
            </a:r>
            <a:r>
              <a:rPr lang="sv-SE" dirty="0"/>
              <a:t> </a:t>
            </a:r>
            <a:r>
              <a:rPr lang="sv-SE" dirty="0" err="1"/>
              <a:t>organized</a:t>
            </a:r>
            <a:r>
              <a:rPr lang="sv-SE" dirty="0"/>
              <a:t> in research </a:t>
            </a:r>
            <a:r>
              <a:rPr lang="sv-SE" dirty="0" err="1"/>
              <a:t>centres</a:t>
            </a:r>
            <a:r>
              <a:rPr lang="sv-SE" dirty="0"/>
              <a:t> and </a:t>
            </a:r>
            <a:r>
              <a:rPr lang="sv-SE" dirty="0" err="1"/>
              <a:t>partly</a:t>
            </a:r>
            <a:r>
              <a:rPr lang="sv-SE" dirty="0"/>
              <a:t> in </a:t>
            </a:r>
            <a:r>
              <a:rPr lang="sv-SE" dirty="0" err="1"/>
              <a:t>subject</a:t>
            </a:r>
            <a:r>
              <a:rPr lang="sv-SE" dirty="0"/>
              <a:t> research and research </a:t>
            </a:r>
            <a:r>
              <a:rPr lang="sv-SE" dirty="0" err="1"/>
              <a:t>groups</a:t>
            </a:r>
            <a:endParaRPr lang="sv-SE" dirty="0"/>
          </a:p>
          <a:p>
            <a:pPr marL="342900" indent="-342900">
              <a:buFont typeface="Arial"/>
              <a:buChar char="•"/>
            </a:pPr>
            <a:r>
              <a:rPr lang="sv-SE" dirty="0"/>
              <a:t>is, </a:t>
            </a:r>
            <a:r>
              <a:rPr lang="sv-SE" dirty="0" err="1"/>
              <a:t>to</a:t>
            </a:r>
            <a:r>
              <a:rPr lang="sv-SE" dirty="0"/>
              <a:t> a </a:t>
            </a:r>
            <a:r>
              <a:rPr lang="sv-SE" dirty="0" err="1"/>
              <a:t>great</a:t>
            </a:r>
            <a:r>
              <a:rPr lang="sv-SE" dirty="0"/>
              <a:t> </a:t>
            </a:r>
            <a:r>
              <a:rPr lang="sv-SE" dirty="0" err="1"/>
              <a:t>extent</a:t>
            </a:r>
            <a:r>
              <a:rPr lang="sv-SE" dirty="0"/>
              <a:t>, </a:t>
            </a:r>
            <a:r>
              <a:rPr lang="sv-SE" dirty="0" err="1"/>
              <a:t>conducted</a:t>
            </a:r>
            <a:r>
              <a:rPr lang="sv-SE" dirty="0"/>
              <a:t> and </a:t>
            </a:r>
            <a:r>
              <a:rPr lang="sv-SE" dirty="0" err="1"/>
              <a:t>made</a:t>
            </a:r>
            <a:r>
              <a:rPr lang="sv-SE" dirty="0"/>
              <a:t> </a:t>
            </a:r>
            <a:r>
              <a:rPr lang="sv-SE" dirty="0" err="1"/>
              <a:t>use</a:t>
            </a:r>
            <a:r>
              <a:rPr lang="sv-SE" dirty="0"/>
              <a:t> </a:t>
            </a:r>
            <a:r>
              <a:rPr lang="sv-SE" dirty="0" err="1"/>
              <a:t>of</a:t>
            </a:r>
            <a:r>
              <a:rPr lang="sv-SE" dirty="0"/>
              <a:t> in </a:t>
            </a:r>
            <a:r>
              <a:rPr lang="sv-SE" dirty="0" err="1"/>
              <a:t>direct</a:t>
            </a:r>
            <a:r>
              <a:rPr lang="sv-SE" dirty="0"/>
              <a:t> </a:t>
            </a:r>
            <a:r>
              <a:rPr lang="sv-SE" dirty="0" err="1"/>
              <a:t>collaboration</a:t>
            </a:r>
            <a:r>
              <a:rPr lang="sv-SE" dirty="0"/>
              <a:t> </a:t>
            </a:r>
            <a:r>
              <a:rPr lang="sv-SE" dirty="0" err="1"/>
              <a:t>with</a:t>
            </a:r>
            <a:r>
              <a:rPr lang="sv-SE" dirty="0"/>
              <a:t> </a:t>
            </a:r>
            <a:r>
              <a:rPr lang="sv-SE" dirty="0" err="1"/>
              <a:t>external</a:t>
            </a:r>
            <a:r>
              <a:rPr lang="sv-SE" dirty="0"/>
              <a:t> partners</a:t>
            </a:r>
          </a:p>
          <a:p>
            <a:pPr marL="342900" indent="-342900">
              <a:buFont typeface="Arial"/>
              <a:buChar char="•"/>
            </a:pPr>
            <a:r>
              <a:rPr lang="sv-SE" dirty="0"/>
              <a:t>has a </a:t>
            </a:r>
            <a:r>
              <a:rPr lang="sv-SE" dirty="0" err="1"/>
              <a:t>clear</a:t>
            </a:r>
            <a:r>
              <a:rPr lang="sv-SE" dirty="0"/>
              <a:t> </a:t>
            </a:r>
            <a:r>
              <a:rPr lang="sv-SE" dirty="0" err="1"/>
              <a:t>connection</a:t>
            </a:r>
            <a:r>
              <a:rPr lang="sv-SE" dirty="0"/>
              <a:t> </a:t>
            </a:r>
            <a:r>
              <a:rPr lang="sv-SE" dirty="0" err="1"/>
              <a:t>to</a:t>
            </a:r>
            <a:r>
              <a:rPr lang="sv-SE" dirty="0"/>
              <a:t> </a:t>
            </a:r>
            <a:r>
              <a:rPr lang="sv-SE" dirty="0" err="1"/>
              <a:t>first-cycle</a:t>
            </a:r>
            <a:r>
              <a:rPr lang="sv-SE" dirty="0"/>
              <a:t> </a:t>
            </a:r>
            <a:r>
              <a:rPr lang="sv-SE" dirty="0" err="1"/>
              <a:t>programmes</a:t>
            </a:r>
            <a:r>
              <a:rPr lang="sv-SE" dirty="0"/>
              <a:t> and </a:t>
            </a:r>
            <a:r>
              <a:rPr lang="sv-SE" dirty="0" err="1"/>
              <a:t>courses</a:t>
            </a:r>
            <a:endParaRPr lang="sv-SE" dirty="0"/>
          </a:p>
          <a:p>
            <a:endParaRPr lang="sv-SE" dirty="0"/>
          </a:p>
        </p:txBody>
      </p:sp>
      <p:pic>
        <p:nvPicPr>
          <p:cNvPr id="6" name="Platshållare för bild 5" descr="TS_0110.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03" t="6705" r="-303" b="25667"/>
          <a:stretch/>
        </p:blipFill>
        <p:spPr/>
      </p:pic>
    </p:spTree>
    <p:extLst>
      <p:ext uri="{BB962C8B-B14F-4D97-AF65-F5344CB8AC3E}">
        <p14:creationId xmlns:p14="http://schemas.microsoft.com/office/powerpoint/2010/main" val="160640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Profiled</a:t>
            </a:r>
            <a:r>
              <a:rPr lang="sv-SE" dirty="0"/>
              <a:t> research areas</a:t>
            </a:r>
          </a:p>
        </p:txBody>
      </p:sp>
      <p:sp>
        <p:nvSpPr>
          <p:cNvPr id="3" name="Platshållare för text 2"/>
          <p:cNvSpPr>
            <a:spLocks noGrp="1"/>
          </p:cNvSpPr>
          <p:nvPr>
            <p:ph type="body" sz="quarter" idx="13"/>
          </p:nvPr>
        </p:nvSpPr>
        <p:spPr/>
        <p:txBody>
          <a:bodyPr/>
          <a:lstStyle/>
          <a:p>
            <a:pPr marL="0" lvl="1" indent="0">
              <a:lnSpc>
                <a:spcPct val="110000"/>
              </a:lnSpc>
              <a:buNone/>
            </a:pPr>
            <a:r>
              <a:rPr lang="sv-SE" dirty="0"/>
              <a:t>Mid Sweden University has </a:t>
            </a:r>
            <a:r>
              <a:rPr lang="sv-SE" dirty="0" err="1"/>
              <a:t>eight</a:t>
            </a:r>
            <a:r>
              <a:rPr lang="sv-SE" dirty="0"/>
              <a:t> different research </a:t>
            </a:r>
            <a:r>
              <a:rPr lang="sv-SE" dirty="0" err="1"/>
              <a:t>centres</a:t>
            </a:r>
            <a:r>
              <a:rPr lang="sv-SE" dirty="0"/>
              <a:t>. </a:t>
            </a:r>
            <a:r>
              <a:rPr lang="sv-SE" dirty="0" err="1"/>
              <a:t>They</a:t>
            </a:r>
            <a:r>
              <a:rPr lang="sv-SE" dirty="0"/>
              <a:t> </a:t>
            </a:r>
            <a:r>
              <a:rPr lang="sv-SE" dirty="0" err="1"/>
              <a:t>are</a:t>
            </a:r>
            <a:r>
              <a:rPr lang="sv-SE" dirty="0"/>
              <a:t> the </a:t>
            </a:r>
            <a:r>
              <a:rPr lang="sv-SE" dirty="0" err="1"/>
              <a:t>spearhead</a:t>
            </a:r>
            <a:r>
              <a:rPr lang="sv-SE" dirty="0"/>
              <a:t> </a:t>
            </a:r>
            <a:r>
              <a:rPr lang="sv-SE" dirty="0" err="1"/>
              <a:t>of</a:t>
            </a:r>
            <a:r>
              <a:rPr lang="sv-SE" dirty="0"/>
              <a:t> </a:t>
            </a:r>
            <a:r>
              <a:rPr lang="sv-SE" dirty="0" err="1"/>
              <a:t>our</a:t>
            </a:r>
            <a:r>
              <a:rPr lang="sv-SE" dirty="0"/>
              <a:t> </a:t>
            </a:r>
            <a:r>
              <a:rPr lang="sv-SE" dirty="0" err="1"/>
              <a:t>profile</a:t>
            </a:r>
            <a:r>
              <a:rPr lang="sv-SE" dirty="0"/>
              <a:t> areas, </a:t>
            </a:r>
            <a:r>
              <a:rPr lang="sv-SE" dirty="0" err="1"/>
              <a:t>but</a:t>
            </a:r>
            <a:r>
              <a:rPr lang="sv-SE" dirty="0"/>
              <a:t> </a:t>
            </a:r>
            <a:r>
              <a:rPr lang="sv-SE" dirty="0" err="1"/>
              <a:t>also</a:t>
            </a:r>
            <a:r>
              <a:rPr lang="sv-SE" dirty="0"/>
              <a:t> </a:t>
            </a:r>
            <a:r>
              <a:rPr lang="sv-SE" dirty="0" err="1"/>
              <a:t>platforms</a:t>
            </a:r>
            <a:r>
              <a:rPr lang="sv-SE" dirty="0"/>
              <a:t> for </a:t>
            </a:r>
            <a:r>
              <a:rPr lang="sv-SE" dirty="0" err="1"/>
              <a:t>cooperation</a:t>
            </a:r>
            <a:r>
              <a:rPr lang="sv-SE" dirty="0"/>
              <a:t> </a:t>
            </a:r>
            <a:r>
              <a:rPr lang="sv-SE" dirty="0" err="1"/>
              <a:t>with</a:t>
            </a:r>
            <a:r>
              <a:rPr lang="sv-SE" dirty="0"/>
              <a:t> </a:t>
            </a:r>
            <a:r>
              <a:rPr lang="sv-SE" dirty="0" err="1"/>
              <a:t>financiers</a:t>
            </a:r>
            <a:r>
              <a:rPr lang="sv-SE" dirty="0"/>
              <a:t> and </a:t>
            </a:r>
            <a:r>
              <a:rPr lang="sv-SE" dirty="0" err="1"/>
              <a:t>other</a:t>
            </a:r>
            <a:r>
              <a:rPr lang="sv-SE" dirty="0"/>
              <a:t> </a:t>
            </a:r>
            <a:r>
              <a:rPr lang="sv-SE" dirty="0" err="1"/>
              <a:t>parties</a:t>
            </a:r>
            <a:r>
              <a:rPr lang="sv-SE" dirty="0"/>
              <a:t>.</a:t>
            </a:r>
          </a:p>
          <a:p>
            <a:pPr marL="342900" indent="-342900">
              <a:buFont typeface="Arial"/>
              <a:buChar char="•"/>
            </a:pPr>
            <a:endParaRPr lang="sv-SE" dirty="0"/>
          </a:p>
        </p:txBody>
      </p:sp>
      <p:pic>
        <p:nvPicPr>
          <p:cNvPr id="10" name="Platshållare för bild 9" descr="vb_vintersportcentrum_02.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30" t="7716" r="-430" b="24636"/>
          <a:stretch/>
        </p:blipFill>
        <p:spPr/>
      </p:pic>
    </p:spTree>
    <p:extLst>
      <p:ext uri="{BB962C8B-B14F-4D97-AF65-F5344CB8AC3E}">
        <p14:creationId xmlns:p14="http://schemas.microsoft.com/office/powerpoint/2010/main" val="281670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Research </a:t>
            </a:r>
            <a:r>
              <a:rPr lang="sv-SE" dirty="0" err="1"/>
              <a:t>centres</a:t>
            </a:r>
            <a:endParaRPr lang="sv-SE" dirty="0"/>
          </a:p>
        </p:txBody>
      </p:sp>
      <p:sp>
        <p:nvSpPr>
          <p:cNvPr id="3" name="Platshållare för innehåll 2"/>
          <p:cNvSpPr>
            <a:spLocks noGrp="1"/>
          </p:cNvSpPr>
          <p:nvPr>
            <p:ph idx="1"/>
          </p:nvPr>
        </p:nvSpPr>
        <p:spPr/>
        <p:txBody>
          <a:bodyPr/>
          <a:lstStyle/>
          <a:p>
            <a:pPr marL="342900" indent="-342900">
              <a:lnSpc>
                <a:spcPct val="110000"/>
              </a:lnSpc>
              <a:buFont typeface="Arial"/>
              <a:buChar char="•"/>
            </a:pPr>
            <a:r>
              <a:rPr lang="sv-SE" dirty="0"/>
              <a:t>CER –  </a:t>
            </a:r>
            <a:r>
              <a:rPr lang="sv-SE" dirty="0" err="1"/>
              <a:t>conducts</a:t>
            </a:r>
            <a:r>
              <a:rPr lang="sv-SE" dirty="0"/>
              <a:t> </a:t>
            </a:r>
            <a:r>
              <a:rPr lang="sv-SE" dirty="0" err="1"/>
              <a:t>industry-oriented</a:t>
            </a:r>
            <a:r>
              <a:rPr lang="sv-SE" dirty="0"/>
              <a:t> research on </a:t>
            </a:r>
            <a:r>
              <a:rPr lang="sv-SE" dirty="0" err="1"/>
              <a:t>economic</a:t>
            </a:r>
            <a:r>
              <a:rPr lang="sv-SE" dirty="0"/>
              <a:t> relations </a:t>
            </a:r>
            <a:r>
              <a:rPr lang="sv-SE" dirty="0" err="1"/>
              <a:t>of</a:t>
            </a:r>
            <a:r>
              <a:rPr lang="sv-SE" dirty="0"/>
              <a:t> </a:t>
            </a:r>
            <a:r>
              <a:rPr lang="sv-SE" dirty="0" err="1"/>
              <a:t>individuals</a:t>
            </a:r>
            <a:r>
              <a:rPr lang="sv-SE" dirty="0"/>
              <a:t> and </a:t>
            </a:r>
            <a:r>
              <a:rPr lang="sv-SE" dirty="0" err="1"/>
              <a:t>companies</a:t>
            </a:r>
            <a:r>
              <a:rPr lang="sv-SE" dirty="0"/>
              <a:t> in the </a:t>
            </a:r>
            <a:r>
              <a:rPr lang="sv-SE" dirty="0" err="1"/>
              <a:t>banking</a:t>
            </a:r>
            <a:r>
              <a:rPr lang="sv-SE" dirty="0"/>
              <a:t>, </a:t>
            </a:r>
            <a:r>
              <a:rPr lang="sv-SE" dirty="0" err="1"/>
              <a:t>insurance</a:t>
            </a:r>
            <a:r>
              <a:rPr lang="sv-SE" dirty="0"/>
              <a:t>, pension, </a:t>
            </a:r>
            <a:r>
              <a:rPr lang="sv-SE" dirty="0" err="1"/>
              <a:t>audit</a:t>
            </a:r>
            <a:r>
              <a:rPr lang="sv-SE" dirty="0"/>
              <a:t> and real </a:t>
            </a:r>
            <a:r>
              <a:rPr lang="sv-SE" dirty="0" err="1"/>
              <a:t>estate</a:t>
            </a:r>
            <a:r>
              <a:rPr lang="sv-SE" dirty="0"/>
              <a:t> </a:t>
            </a:r>
            <a:r>
              <a:rPr lang="sv-SE" dirty="0" err="1"/>
              <a:t>industries</a:t>
            </a:r>
            <a:endParaRPr lang="sv-SE" dirty="0"/>
          </a:p>
          <a:p>
            <a:pPr marL="342900" indent="-342900">
              <a:lnSpc>
                <a:spcPct val="110000"/>
              </a:lnSpc>
              <a:buFont typeface="Arial"/>
              <a:buChar char="•"/>
            </a:pPr>
            <a:r>
              <a:rPr lang="sv-SE" dirty="0"/>
              <a:t>DEMICOM – </a:t>
            </a:r>
            <a:r>
              <a:rPr lang="sv-SE" dirty="0" err="1"/>
              <a:t>conducts</a:t>
            </a:r>
            <a:r>
              <a:rPr lang="sv-SE" dirty="0"/>
              <a:t> research on </a:t>
            </a:r>
            <a:r>
              <a:rPr lang="sv-SE" dirty="0" err="1"/>
              <a:t>democracy</a:t>
            </a:r>
            <a:r>
              <a:rPr lang="sv-SE" dirty="0"/>
              <a:t> and </a:t>
            </a:r>
            <a:r>
              <a:rPr lang="sv-SE" dirty="0" err="1"/>
              <a:t>communication</a:t>
            </a:r>
            <a:r>
              <a:rPr lang="sv-SE" dirty="0"/>
              <a:t> in the digital </a:t>
            </a:r>
            <a:r>
              <a:rPr lang="sv-SE" dirty="0" err="1"/>
              <a:t>community</a:t>
            </a:r>
            <a:endParaRPr lang="sv-SE" dirty="0"/>
          </a:p>
          <a:p>
            <a:pPr marL="342900" indent="-342900">
              <a:lnSpc>
                <a:spcPct val="110000"/>
              </a:lnSpc>
              <a:buFont typeface="Arial"/>
              <a:buChar char="•"/>
            </a:pPr>
            <a:r>
              <a:rPr lang="sv-SE" dirty="0"/>
              <a:t>ETOUR – </a:t>
            </a:r>
            <a:r>
              <a:rPr lang="sv-SE" dirty="0" err="1"/>
              <a:t>develops</a:t>
            </a:r>
            <a:r>
              <a:rPr lang="sv-SE" dirty="0"/>
              <a:t> and </a:t>
            </a:r>
            <a:r>
              <a:rPr lang="sv-SE" dirty="0" err="1"/>
              <a:t>communicates</a:t>
            </a:r>
            <a:r>
              <a:rPr lang="sv-SE" dirty="0"/>
              <a:t> </a:t>
            </a:r>
            <a:r>
              <a:rPr lang="sv-SE" dirty="0" err="1"/>
              <a:t>scientific</a:t>
            </a:r>
            <a:r>
              <a:rPr lang="sv-SE" dirty="0"/>
              <a:t> </a:t>
            </a:r>
            <a:r>
              <a:rPr lang="sv-SE" dirty="0" err="1"/>
              <a:t>knowledge</a:t>
            </a:r>
            <a:r>
              <a:rPr lang="sv-SE" dirty="0"/>
              <a:t> </a:t>
            </a:r>
            <a:r>
              <a:rPr lang="sv-SE" dirty="0" err="1"/>
              <a:t>about</a:t>
            </a:r>
            <a:r>
              <a:rPr lang="sv-SE" dirty="0"/>
              <a:t> </a:t>
            </a:r>
            <a:r>
              <a:rPr lang="sv-SE" dirty="0" err="1"/>
              <a:t>tourism</a:t>
            </a:r>
            <a:r>
              <a:rPr lang="sv-SE" dirty="0"/>
              <a:t> and </a:t>
            </a:r>
            <a:r>
              <a:rPr lang="sv-SE" dirty="0" err="1"/>
              <a:t>travel</a:t>
            </a:r>
            <a:endParaRPr lang="sv-SE" dirty="0"/>
          </a:p>
          <a:p>
            <a:pPr marL="342900" indent="-342900">
              <a:lnSpc>
                <a:spcPct val="110000"/>
              </a:lnSpc>
              <a:buFont typeface="Arial"/>
              <a:buChar char="•"/>
            </a:pPr>
            <a:r>
              <a:rPr lang="sv-SE" dirty="0"/>
              <a:t>FSCN –  </a:t>
            </a:r>
            <a:r>
              <a:rPr lang="sv-SE" dirty="0" err="1"/>
              <a:t>conducts</a:t>
            </a:r>
            <a:r>
              <a:rPr lang="sv-SE" dirty="0"/>
              <a:t> </a:t>
            </a:r>
            <a:r>
              <a:rPr lang="sv-SE" dirty="0" err="1"/>
              <a:t>world</a:t>
            </a:r>
            <a:r>
              <a:rPr lang="sv-SE" dirty="0"/>
              <a:t>-leading research in </a:t>
            </a:r>
            <a:r>
              <a:rPr lang="sv-SE" dirty="0" err="1"/>
              <a:t>collaboration</a:t>
            </a:r>
            <a:r>
              <a:rPr lang="sv-SE" dirty="0"/>
              <a:t> </a:t>
            </a:r>
            <a:r>
              <a:rPr lang="sv-SE" dirty="0" err="1"/>
              <a:t>with</a:t>
            </a:r>
            <a:r>
              <a:rPr lang="sv-SE" dirty="0"/>
              <a:t> the </a:t>
            </a:r>
            <a:r>
              <a:rPr lang="sv-SE" dirty="0" err="1"/>
              <a:t>industry</a:t>
            </a:r>
            <a:r>
              <a:rPr lang="sv-SE" dirty="0"/>
              <a:t> in </a:t>
            </a:r>
            <a:r>
              <a:rPr lang="sv-SE" dirty="0" err="1"/>
              <a:t>subprocesses</a:t>
            </a:r>
            <a:r>
              <a:rPr lang="sv-SE" dirty="0"/>
              <a:t> from </a:t>
            </a:r>
            <a:r>
              <a:rPr lang="sv-SE" dirty="0" err="1"/>
              <a:t>forest</a:t>
            </a:r>
            <a:r>
              <a:rPr lang="sv-SE" dirty="0"/>
              <a:t> </a:t>
            </a:r>
            <a:r>
              <a:rPr lang="sv-SE" dirty="0" err="1"/>
              <a:t>to</a:t>
            </a:r>
            <a:r>
              <a:rPr lang="sv-SE" dirty="0"/>
              <a:t> paper, biomaterial and new </a:t>
            </a:r>
            <a:r>
              <a:rPr lang="sv-SE" dirty="0" err="1"/>
              <a:t>products</a:t>
            </a:r>
            <a:endParaRPr lang="sv-SE" dirty="0"/>
          </a:p>
          <a:p>
            <a:endParaRPr lang="sv-SE" dirty="0"/>
          </a:p>
        </p:txBody>
      </p:sp>
    </p:spTree>
    <p:extLst>
      <p:ext uri="{BB962C8B-B14F-4D97-AF65-F5344CB8AC3E}">
        <p14:creationId xmlns:p14="http://schemas.microsoft.com/office/powerpoint/2010/main" val="108951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Research </a:t>
            </a:r>
            <a:r>
              <a:rPr lang="sv-SE" dirty="0" err="1"/>
              <a:t>centres</a:t>
            </a:r>
            <a:endParaRPr lang="sv-SE" dirty="0"/>
          </a:p>
        </p:txBody>
      </p:sp>
      <p:sp>
        <p:nvSpPr>
          <p:cNvPr id="3" name="Platshållare för innehåll 2"/>
          <p:cNvSpPr>
            <a:spLocks noGrp="1"/>
          </p:cNvSpPr>
          <p:nvPr>
            <p:ph idx="1"/>
          </p:nvPr>
        </p:nvSpPr>
        <p:spPr/>
        <p:txBody>
          <a:bodyPr/>
          <a:lstStyle/>
          <a:p>
            <a:pPr marL="342900" indent="-342900">
              <a:lnSpc>
                <a:spcPct val="110000"/>
              </a:lnSpc>
              <a:buFont typeface="Arial"/>
              <a:buChar char="•"/>
            </a:pPr>
            <a:r>
              <a:rPr lang="sv-SE" dirty="0"/>
              <a:t>NVC – research in </a:t>
            </a:r>
            <a:r>
              <a:rPr lang="sv-SE" dirty="0" err="1"/>
              <a:t>winter</a:t>
            </a:r>
            <a:r>
              <a:rPr lang="sv-SE" dirty="0"/>
              <a:t> </a:t>
            </a:r>
            <a:r>
              <a:rPr lang="sv-SE"/>
              <a:t>sports/skiing</a:t>
            </a:r>
            <a:r>
              <a:rPr lang="sv-SE" dirty="0"/>
              <a:t>, </a:t>
            </a:r>
            <a:r>
              <a:rPr lang="sv-SE" dirty="0" err="1"/>
              <a:t>performance</a:t>
            </a:r>
            <a:r>
              <a:rPr lang="sv-SE" dirty="0"/>
              <a:t> and </a:t>
            </a:r>
            <a:r>
              <a:rPr lang="sv-SE" dirty="0" err="1"/>
              <a:t>health</a:t>
            </a:r>
            <a:endParaRPr lang="sv-SE" dirty="0"/>
          </a:p>
          <a:p>
            <a:pPr marL="342900" indent="-342900">
              <a:lnSpc>
                <a:spcPct val="110000"/>
              </a:lnSpc>
              <a:buFont typeface="Arial"/>
              <a:buChar char="•"/>
            </a:pPr>
            <a:r>
              <a:rPr lang="sv-SE" dirty="0"/>
              <a:t>RCR – </a:t>
            </a:r>
            <a:r>
              <a:rPr lang="sv-SE" dirty="0" err="1"/>
              <a:t>develops</a:t>
            </a:r>
            <a:r>
              <a:rPr lang="sv-SE" dirty="0"/>
              <a:t> and </a:t>
            </a:r>
            <a:r>
              <a:rPr lang="sv-SE" dirty="0" err="1"/>
              <a:t>communicates</a:t>
            </a:r>
            <a:r>
              <a:rPr lang="sv-SE" dirty="0"/>
              <a:t> </a:t>
            </a:r>
            <a:r>
              <a:rPr lang="sv-SE" dirty="0" err="1"/>
              <a:t>knowledge</a:t>
            </a:r>
            <a:r>
              <a:rPr lang="sv-SE" dirty="0"/>
              <a:t> </a:t>
            </a:r>
            <a:r>
              <a:rPr lang="sv-SE" dirty="0" err="1"/>
              <a:t>about</a:t>
            </a:r>
            <a:r>
              <a:rPr lang="sv-SE" dirty="0"/>
              <a:t> risk, </a:t>
            </a:r>
            <a:r>
              <a:rPr lang="sv-SE" dirty="0" err="1"/>
              <a:t>crisis</a:t>
            </a:r>
            <a:r>
              <a:rPr lang="sv-SE" dirty="0"/>
              <a:t> and </a:t>
            </a:r>
            <a:r>
              <a:rPr lang="sv-SE" dirty="0" err="1"/>
              <a:t>security</a:t>
            </a:r>
            <a:endParaRPr lang="sv-SE" dirty="0"/>
          </a:p>
          <a:p>
            <a:pPr marL="342900" indent="-342900">
              <a:lnSpc>
                <a:spcPct val="110000"/>
              </a:lnSpc>
              <a:buFont typeface="Arial"/>
              <a:buChar char="•"/>
            </a:pPr>
            <a:r>
              <a:rPr lang="sv-SE" dirty="0"/>
              <a:t>Sports Tech Research Centre – research in sports technology and </a:t>
            </a:r>
            <a:r>
              <a:rPr lang="sv-SE" dirty="0" err="1"/>
              <a:t>products</a:t>
            </a:r>
            <a:r>
              <a:rPr lang="sv-SE" dirty="0"/>
              <a:t> for </a:t>
            </a:r>
            <a:r>
              <a:rPr lang="sv-SE" dirty="0" err="1"/>
              <a:t>outdoor</a:t>
            </a:r>
            <a:r>
              <a:rPr lang="sv-SE" dirty="0"/>
              <a:t> and sports activities as </a:t>
            </a:r>
            <a:r>
              <a:rPr lang="sv-SE" dirty="0" err="1"/>
              <a:t>well</a:t>
            </a:r>
            <a:r>
              <a:rPr lang="sv-SE" dirty="0"/>
              <a:t> as </a:t>
            </a:r>
            <a:r>
              <a:rPr lang="sv-SE" dirty="0" err="1"/>
              <a:t>products</a:t>
            </a:r>
            <a:r>
              <a:rPr lang="sv-SE" dirty="0"/>
              <a:t> meeting the </a:t>
            </a:r>
            <a:r>
              <a:rPr lang="sv-SE" dirty="0" err="1"/>
              <a:t>demands</a:t>
            </a:r>
            <a:r>
              <a:rPr lang="sv-SE" dirty="0"/>
              <a:t> of </a:t>
            </a:r>
            <a:r>
              <a:rPr lang="sv-SE" dirty="0" err="1"/>
              <a:t>people</a:t>
            </a:r>
            <a:r>
              <a:rPr lang="sv-SE" dirty="0"/>
              <a:t> with </a:t>
            </a:r>
            <a:r>
              <a:rPr lang="sv-SE" dirty="0" err="1"/>
              <a:t>disabilities</a:t>
            </a:r>
            <a:endParaRPr lang="sv-SE" dirty="0"/>
          </a:p>
          <a:p>
            <a:pPr marL="342900" indent="-342900">
              <a:lnSpc>
                <a:spcPct val="110000"/>
              </a:lnSpc>
              <a:buFont typeface="Arial"/>
              <a:buChar char="•"/>
            </a:pPr>
            <a:r>
              <a:rPr lang="sv-SE" dirty="0"/>
              <a:t>STC – </a:t>
            </a:r>
            <a:r>
              <a:rPr lang="sv-SE" dirty="0" err="1"/>
              <a:t>develops</a:t>
            </a:r>
            <a:r>
              <a:rPr lang="sv-SE" dirty="0"/>
              <a:t> sensor-</a:t>
            </a:r>
            <a:r>
              <a:rPr lang="sv-SE" dirty="0" err="1"/>
              <a:t>based</a:t>
            </a:r>
            <a:r>
              <a:rPr lang="sv-SE" dirty="0"/>
              <a:t> systems and services in </a:t>
            </a:r>
            <a:r>
              <a:rPr lang="sv-SE" dirty="0" err="1"/>
              <a:t>electronics</a:t>
            </a:r>
            <a:r>
              <a:rPr lang="sv-SE" dirty="0"/>
              <a:t> and computer science </a:t>
            </a:r>
            <a:r>
              <a:rPr lang="sv-SE" dirty="0" err="1"/>
              <a:t>with</a:t>
            </a:r>
            <a:r>
              <a:rPr lang="sv-SE" dirty="0"/>
              <a:t> a focus on </a:t>
            </a:r>
            <a:r>
              <a:rPr lang="sv-SE" dirty="0" err="1"/>
              <a:t>industrial</a:t>
            </a:r>
            <a:r>
              <a:rPr lang="sv-SE" dirty="0"/>
              <a:t> IT and digital services</a:t>
            </a:r>
          </a:p>
          <a:p>
            <a:endParaRPr lang="sv-SE" dirty="0"/>
          </a:p>
        </p:txBody>
      </p:sp>
    </p:spTree>
    <p:extLst>
      <p:ext uri="{BB962C8B-B14F-4D97-AF65-F5344CB8AC3E}">
        <p14:creationId xmlns:p14="http://schemas.microsoft.com/office/powerpoint/2010/main" val="14529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Subject</a:t>
            </a:r>
            <a:r>
              <a:rPr lang="sv-SE" dirty="0"/>
              <a:t> research</a:t>
            </a:r>
          </a:p>
        </p:txBody>
      </p:sp>
      <p:sp>
        <p:nvSpPr>
          <p:cNvPr id="3" name="Platshållare för text 2"/>
          <p:cNvSpPr>
            <a:spLocks noGrp="1"/>
          </p:cNvSpPr>
          <p:nvPr>
            <p:ph type="body" sz="quarter" idx="13"/>
          </p:nvPr>
        </p:nvSpPr>
        <p:spPr/>
        <p:txBody>
          <a:bodyPr/>
          <a:lstStyle/>
          <a:p>
            <a:pPr marL="342900" indent="-342900">
              <a:buFont typeface="Arial"/>
              <a:buChar char="•"/>
            </a:pPr>
            <a:r>
              <a:rPr lang="sv-SE" dirty="0">
                <a:latin typeface="Arial" charset="0"/>
                <a:ea typeface="ＭＳ Ｐゴシック" charset="0"/>
                <a:cs typeface="ＭＳ Ｐゴシック" charset="0"/>
              </a:rPr>
              <a:t>Research </a:t>
            </a:r>
            <a:r>
              <a:rPr lang="sv-SE" dirty="0" err="1">
                <a:latin typeface="Arial" charset="0"/>
                <a:ea typeface="ＭＳ Ｐゴシック" charset="0"/>
                <a:cs typeface="ＭＳ Ｐゴシック" charset="0"/>
              </a:rPr>
              <a:t>connected</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to</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big</a:t>
            </a:r>
            <a:r>
              <a:rPr lang="sv-SE" dirty="0">
                <a:latin typeface="Arial" charset="0"/>
                <a:ea typeface="ＭＳ Ｐゴシック" charset="0"/>
                <a:cs typeface="ＭＳ Ｐゴシック" charset="0"/>
              </a:rPr>
              <a:t> and </a:t>
            </a:r>
            <a:r>
              <a:rPr lang="sv-SE" dirty="0" err="1">
                <a:latin typeface="Arial" charset="0"/>
                <a:ea typeface="ＭＳ Ｐゴシック" charset="0"/>
                <a:cs typeface="ＭＳ Ｐゴシック" charset="0"/>
              </a:rPr>
              <a:t>important</a:t>
            </a:r>
            <a:r>
              <a:rPr lang="sv-SE" dirty="0">
                <a:latin typeface="Arial" charset="0"/>
                <a:ea typeface="ＭＳ Ｐゴシック" charset="0"/>
                <a:cs typeface="ＭＳ Ｐゴシック" charset="0"/>
              </a:rPr>
              <a:t>  </a:t>
            </a:r>
            <a:br>
              <a:rPr lang="sv-SE" dirty="0">
                <a:latin typeface="Arial" charset="0"/>
                <a:ea typeface="ＭＳ Ｐゴシック" charset="0"/>
                <a:cs typeface="ＭＳ Ｐゴシック" charset="0"/>
              </a:rPr>
            </a:br>
            <a:r>
              <a:rPr lang="sv-SE" dirty="0" err="1">
                <a:latin typeface="Arial" charset="0"/>
                <a:ea typeface="ＭＳ Ｐゴシック" charset="0"/>
                <a:cs typeface="ＭＳ Ｐゴシック" charset="0"/>
              </a:rPr>
              <a:t>first-cycle</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educational</a:t>
            </a:r>
            <a:r>
              <a:rPr lang="sv-SE" dirty="0">
                <a:latin typeface="Arial" charset="0"/>
                <a:ea typeface="ＭＳ Ｐゴシック" charset="0"/>
                <a:cs typeface="ＭＳ Ｐゴシック" charset="0"/>
              </a:rPr>
              <a:t> areas</a:t>
            </a:r>
          </a:p>
          <a:p>
            <a:pPr marL="342900" indent="-342900">
              <a:buFont typeface="Arial"/>
              <a:buChar char="•"/>
            </a:pPr>
            <a:r>
              <a:rPr lang="sv-SE" dirty="0">
                <a:latin typeface="Arial" charset="0"/>
                <a:ea typeface="ＭＳ Ｐゴシック" charset="0"/>
                <a:cs typeface="ＭＳ Ｐゴシック" charset="0"/>
              </a:rPr>
              <a:t>A </a:t>
            </a:r>
            <a:r>
              <a:rPr lang="sv-SE" dirty="0" err="1">
                <a:latin typeface="Arial" charset="0"/>
                <a:ea typeface="ＭＳ Ｐゴシック" charset="0"/>
                <a:cs typeface="ＭＳ Ｐゴシック" charset="0"/>
              </a:rPr>
              <a:t>great</a:t>
            </a:r>
            <a:r>
              <a:rPr lang="sv-SE" dirty="0">
                <a:latin typeface="Arial" charset="0"/>
                <a:ea typeface="ＭＳ Ｐゴシック" charset="0"/>
                <a:cs typeface="ＭＳ Ｐゴシック" charset="0"/>
              </a:rPr>
              <a:t> part </a:t>
            </a:r>
            <a:r>
              <a:rPr lang="sv-SE" dirty="0" err="1">
                <a:latin typeface="Arial" charset="0"/>
                <a:ea typeface="ＭＳ Ｐゴシック" charset="0"/>
                <a:cs typeface="ＭＳ Ｐゴシック" charset="0"/>
              </a:rPr>
              <a:t>of</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subject</a:t>
            </a:r>
            <a:r>
              <a:rPr lang="sv-SE" dirty="0">
                <a:latin typeface="Arial" charset="0"/>
                <a:ea typeface="ＭＳ Ｐゴシック" charset="0"/>
                <a:cs typeface="ＭＳ Ｐゴシック" charset="0"/>
              </a:rPr>
              <a:t> research deals </a:t>
            </a:r>
            <a:r>
              <a:rPr lang="sv-SE" dirty="0" err="1">
                <a:latin typeface="Arial" charset="0"/>
                <a:ea typeface="ＭＳ Ｐゴシック" charset="0"/>
                <a:cs typeface="ＭＳ Ｐゴシック" charset="0"/>
              </a:rPr>
              <a:t>with</a:t>
            </a:r>
            <a:r>
              <a:rPr lang="sv-SE" dirty="0">
                <a:latin typeface="Arial" charset="0"/>
                <a:ea typeface="ＭＳ Ｐゴシック" charset="0"/>
                <a:cs typeface="ＭＳ Ｐゴシック" charset="0"/>
              </a:rPr>
              <a:t> the </a:t>
            </a:r>
            <a:r>
              <a:rPr lang="sv-SE" dirty="0" err="1">
                <a:latin typeface="Arial" charset="0"/>
                <a:ea typeface="ＭＳ Ｐゴシック" charset="0"/>
                <a:cs typeface="ＭＳ Ｐゴシック" charset="0"/>
              </a:rPr>
              <a:t>welfare</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sector</a:t>
            </a:r>
            <a:r>
              <a:rPr lang="sv-SE" dirty="0">
                <a:latin typeface="Arial" charset="0"/>
                <a:ea typeface="ＭＳ Ｐゴシック" charset="0"/>
                <a:cs typeface="ＭＳ Ｐゴシック" charset="0"/>
              </a:rPr>
              <a:t>, for </a:t>
            </a:r>
            <a:r>
              <a:rPr lang="sv-SE" dirty="0" err="1">
                <a:latin typeface="Arial" charset="0"/>
                <a:ea typeface="ＭＳ Ｐゴシック" charset="0"/>
                <a:cs typeface="ＭＳ Ｐゴシック" charset="0"/>
              </a:rPr>
              <a:t>example</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school</a:t>
            </a:r>
            <a:r>
              <a:rPr lang="sv-SE" dirty="0">
                <a:latin typeface="Arial" charset="0"/>
                <a:ea typeface="ＭＳ Ｐゴシック" charset="0"/>
                <a:cs typeface="ＭＳ Ｐゴシック" charset="0"/>
              </a:rPr>
              <a:t>, </a:t>
            </a:r>
            <a:r>
              <a:rPr lang="sv-SE" dirty="0" err="1">
                <a:latin typeface="Arial" charset="0"/>
                <a:ea typeface="ＭＳ Ｐゴシック" charset="0"/>
                <a:cs typeface="ＭＳ Ｐゴシック" charset="0"/>
              </a:rPr>
              <a:t>care</a:t>
            </a:r>
            <a:r>
              <a:rPr lang="sv-SE" dirty="0">
                <a:latin typeface="Arial" charset="0"/>
                <a:ea typeface="ＭＳ Ｐゴシック" charset="0"/>
                <a:cs typeface="ＭＳ Ｐゴシック" charset="0"/>
              </a:rPr>
              <a:t> and </a:t>
            </a:r>
            <a:r>
              <a:rPr lang="sv-SE" dirty="0" err="1">
                <a:latin typeface="Arial" charset="0"/>
                <a:ea typeface="ＭＳ Ｐゴシック" charset="0"/>
                <a:cs typeface="ＭＳ Ｐゴシック" charset="0"/>
              </a:rPr>
              <a:t>nursing</a:t>
            </a:r>
            <a:endParaRPr lang="sv-SE" dirty="0">
              <a:latin typeface="Arial" charset="0"/>
              <a:ea typeface="ＭＳ Ｐゴシック" charset="0"/>
              <a:cs typeface="ＭＳ Ｐゴシック" charset="0"/>
            </a:endParaRPr>
          </a:p>
          <a:p>
            <a:endParaRPr lang="sv-SE" dirty="0"/>
          </a:p>
        </p:txBody>
      </p:sp>
      <p:pic>
        <p:nvPicPr>
          <p:cNvPr id="5" name="Platshållare för bild 4" descr="_X2L4376_TS.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03" t="23447" r="303" b="8925"/>
          <a:stretch/>
        </p:blipFill>
        <p:spPr/>
      </p:pic>
    </p:spTree>
    <p:extLst>
      <p:ext uri="{BB962C8B-B14F-4D97-AF65-F5344CB8AC3E}">
        <p14:creationId xmlns:p14="http://schemas.microsoft.com/office/powerpoint/2010/main" val="88772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Utilization</a:t>
            </a:r>
            <a:r>
              <a:rPr lang="sv-SE" dirty="0"/>
              <a:t> </a:t>
            </a:r>
            <a:r>
              <a:rPr lang="sv-SE" dirty="0" err="1"/>
              <a:t>of</a:t>
            </a:r>
            <a:r>
              <a:rPr lang="sv-SE" dirty="0"/>
              <a:t> research</a:t>
            </a:r>
          </a:p>
        </p:txBody>
      </p:sp>
      <p:sp>
        <p:nvSpPr>
          <p:cNvPr id="3" name="Platshållare för text 2"/>
          <p:cNvSpPr>
            <a:spLocks noGrp="1"/>
          </p:cNvSpPr>
          <p:nvPr>
            <p:ph type="body" sz="quarter" idx="13"/>
          </p:nvPr>
        </p:nvSpPr>
        <p:spPr/>
        <p:txBody>
          <a:bodyPr/>
          <a:lstStyle/>
          <a:p>
            <a:pPr marL="342900" indent="-342900">
              <a:buFont typeface="Arial"/>
              <a:buChar char="•"/>
            </a:pPr>
            <a:r>
              <a:rPr lang="sv-SE" dirty="0"/>
              <a:t>Innovation support for researchers </a:t>
            </a:r>
          </a:p>
          <a:p>
            <a:pPr marL="342900" indent="-342900">
              <a:buFont typeface="Arial"/>
              <a:buChar char="•"/>
            </a:pPr>
            <a:r>
              <a:rPr lang="sv-SE" dirty="0" err="1"/>
              <a:t>Commercialization</a:t>
            </a:r>
            <a:r>
              <a:rPr lang="sv-SE" dirty="0"/>
              <a:t> </a:t>
            </a:r>
            <a:r>
              <a:rPr lang="sv-SE" dirty="0" err="1"/>
              <a:t>of</a:t>
            </a:r>
            <a:r>
              <a:rPr lang="sv-SE" dirty="0"/>
              <a:t> research and </a:t>
            </a:r>
            <a:r>
              <a:rPr lang="sv-SE" dirty="0" err="1"/>
              <a:t>knowledge</a:t>
            </a:r>
            <a:endParaRPr lang="sv-SE" dirty="0"/>
          </a:p>
          <a:p>
            <a:pPr marL="342900" indent="-342900">
              <a:buFont typeface="Arial"/>
              <a:buChar char="•"/>
            </a:pPr>
            <a:r>
              <a:rPr lang="sv-SE" i="1" dirty="0"/>
              <a:t>Licensbanken</a:t>
            </a:r>
            <a:r>
              <a:rPr lang="sv-SE" dirty="0"/>
              <a:t> – </a:t>
            </a:r>
            <a:r>
              <a:rPr lang="sv-SE" dirty="0" err="1"/>
              <a:t>give</a:t>
            </a:r>
            <a:r>
              <a:rPr lang="sv-SE" dirty="0"/>
              <a:t> </a:t>
            </a:r>
            <a:r>
              <a:rPr lang="sv-SE" dirty="0" err="1"/>
              <a:t>away</a:t>
            </a:r>
            <a:r>
              <a:rPr lang="sv-SE" dirty="0"/>
              <a:t> </a:t>
            </a:r>
            <a:r>
              <a:rPr lang="sv-SE" dirty="0" err="1"/>
              <a:t>ideas</a:t>
            </a:r>
            <a:r>
              <a:rPr lang="sv-SE" dirty="0"/>
              <a:t> and research </a:t>
            </a:r>
            <a:r>
              <a:rPr lang="sv-SE" dirty="0" err="1"/>
              <a:t>results</a:t>
            </a:r>
            <a:endParaRPr lang="sv-SE" dirty="0"/>
          </a:p>
          <a:p>
            <a:endParaRPr lang="sv-SE" dirty="0"/>
          </a:p>
        </p:txBody>
      </p:sp>
      <p:pic>
        <p:nvPicPr>
          <p:cNvPr id="5" name="Platshållare för bild 4" descr="MI7A0312.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908" t="13149" r="-908" b="19203"/>
          <a:stretch/>
        </p:blipFill>
        <p:spPr/>
      </p:pic>
    </p:spTree>
    <p:extLst>
      <p:ext uri="{BB962C8B-B14F-4D97-AF65-F5344CB8AC3E}">
        <p14:creationId xmlns:p14="http://schemas.microsoft.com/office/powerpoint/2010/main" val="97858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4100"/>
              </a:lnSpc>
            </a:pPr>
            <a:r>
              <a:rPr lang="sv-SE" dirty="0"/>
              <a:t>Mid Sweden University 2016</a:t>
            </a:r>
            <a:br>
              <a:rPr lang="sv-SE" dirty="0"/>
            </a:br>
            <a:r>
              <a:rPr lang="sv-SE" dirty="0"/>
              <a:t>– </a:t>
            </a:r>
            <a:r>
              <a:rPr lang="sv-SE" dirty="0" err="1"/>
              <a:t>Infographics</a:t>
            </a:r>
            <a:endParaRPr lang="sv-SE" dirty="0"/>
          </a:p>
        </p:txBody>
      </p:sp>
    </p:spTree>
    <p:extLst>
      <p:ext uri="{BB962C8B-B14F-4D97-AF65-F5344CB8AC3E}">
        <p14:creationId xmlns:p14="http://schemas.microsoft.com/office/powerpoint/2010/main" val="321875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Bildobjekt 4" descr="infographics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 y="1257300"/>
            <a:ext cx="7562088" cy="4343400"/>
          </a:xfrm>
          <a:prstGeom prst="rect">
            <a:avLst/>
          </a:prstGeom>
        </p:spPr>
      </p:pic>
    </p:spTree>
    <p:extLst>
      <p:ext uri="{BB962C8B-B14F-4D97-AF65-F5344CB8AC3E}">
        <p14:creationId xmlns:p14="http://schemas.microsoft.com/office/powerpoint/2010/main" val="340078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The </a:t>
            </a:r>
            <a:r>
              <a:rPr lang="sv-SE" dirty="0" err="1"/>
              <a:t>university’s</a:t>
            </a:r>
            <a:r>
              <a:rPr lang="sv-SE" dirty="0"/>
              <a:t> </a:t>
            </a:r>
            <a:r>
              <a:rPr lang="sv-SE" dirty="0" err="1"/>
              <a:t>contribution</a:t>
            </a:r>
            <a:r>
              <a:rPr lang="sv-SE" dirty="0"/>
              <a:t> </a:t>
            </a:r>
            <a:r>
              <a:rPr lang="sv-SE" dirty="0" err="1"/>
              <a:t>to</a:t>
            </a:r>
            <a:r>
              <a:rPr lang="sv-SE" dirty="0"/>
              <a:t> the region</a:t>
            </a:r>
          </a:p>
        </p:txBody>
      </p:sp>
      <p:sp>
        <p:nvSpPr>
          <p:cNvPr id="3" name="Platshållare för innehåll 2"/>
          <p:cNvSpPr>
            <a:spLocks noGrp="1"/>
          </p:cNvSpPr>
          <p:nvPr>
            <p:ph sz="half" idx="1"/>
          </p:nvPr>
        </p:nvSpPr>
        <p:spPr/>
        <p:txBody>
          <a:bodyPr/>
          <a:lstStyle/>
          <a:p>
            <a:r>
              <a:rPr lang="sv-SE" dirty="0" err="1"/>
              <a:t>After</a:t>
            </a:r>
            <a:r>
              <a:rPr lang="sv-SE" dirty="0"/>
              <a:t> </a:t>
            </a:r>
            <a:r>
              <a:rPr lang="sv-SE" dirty="0" err="1"/>
              <a:t>finishing</a:t>
            </a:r>
            <a:r>
              <a:rPr lang="sv-SE" dirty="0"/>
              <a:t> </a:t>
            </a:r>
            <a:r>
              <a:rPr lang="sv-SE" dirty="0" err="1"/>
              <a:t>their</a:t>
            </a:r>
            <a:r>
              <a:rPr lang="sv-SE" dirty="0"/>
              <a:t> studies, 49% </a:t>
            </a:r>
            <a:r>
              <a:rPr lang="sv-SE" dirty="0" err="1"/>
              <a:t>of</a:t>
            </a:r>
            <a:r>
              <a:rPr lang="sv-SE" dirty="0"/>
              <a:t> students </a:t>
            </a:r>
            <a:r>
              <a:rPr lang="sv-SE" dirty="0" err="1"/>
              <a:t>remain</a:t>
            </a:r>
            <a:r>
              <a:rPr lang="sv-SE" dirty="0"/>
              <a:t> in Jämtland and Västernorrland </a:t>
            </a:r>
          </a:p>
          <a:p>
            <a:r>
              <a:rPr lang="sv-SE" dirty="0"/>
              <a:t>An </a:t>
            </a:r>
            <a:r>
              <a:rPr lang="sv-SE" dirty="0" err="1"/>
              <a:t>increase</a:t>
            </a:r>
            <a:r>
              <a:rPr lang="sv-SE" dirty="0"/>
              <a:t> </a:t>
            </a:r>
            <a:r>
              <a:rPr lang="sv-SE" dirty="0" err="1"/>
              <a:t>of</a:t>
            </a:r>
            <a:r>
              <a:rPr lang="sv-SE" dirty="0"/>
              <a:t> </a:t>
            </a:r>
            <a:r>
              <a:rPr lang="sv-SE" dirty="0" err="1"/>
              <a:t>approximately</a:t>
            </a:r>
            <a:r>
              <a:rPr lang="sv-SE" dirty="0"/>
              <a:t> 39 000 </a:t>
            </a:r>
            <a:r>
              <a:rPr lang="sv-SE" dirty="0" err="1"/>
              <a:t>inhabitants</a:t>
            </a:r>
            <a:r>
              <a:rPr lang="sv-SE" dirty="0"/>
              <a:t> </a:t>
            </a:r>
            <a:r>
              <a:rPr lang="sv-SE" dirty="0" err="1"/>
              <a:t>during</a:t>
            </a:r>
            <a:r>
              <a:rPr lang="sv-SE" dirty="0"/>
              <a:t> the last 30 </a:t>
            </a:r>
            <a:r>
              <a:rPr lang="sv-SE" dirty="0" err="1"/>
              <a:t>years</a:t>
            </a:r>
            <a:endParaRPr lang="sv-SE" dirty="0"/>
          </a:p>
          <a:p>
            <a:r>
              <a:rPr lang="sv-SE" dirty="0" err="1"/>
              <a:t>Every</a:t>
            </a:r>
            <a:r>
              <a:rPr lang="sv-SE" dirty="0"/>
              <a:t> </a:t>
            </a:r>
            <a:r>
              <a:rPr lang="sv-SE" dirty="0" err="1"/>
              <a:t>month</a:t>
            </a:r>
            <a:r>
              <a:rPr lang="sv-SE" dirty="0"/>
              <a:t> </a:t>
            </a:r>
            <a:r>
              <a:rPr lang="sv-SE" dirty="0" err="1"/>
              <a:t>approximately</a:t>
            </a:r>
            <a:r>
              <a:rPr lang="sv-SE" dirty="0"/>
              <a:t> 1,5 </a:t>
            </a:r>
            <a:r>
              <a:rPr lang="sv-SE" dirty="0" err="1"/>
              <a:t>companies</a:t>
            </a:r>
            <a:r>
              <a:rPr lang="sv-SE" dirty="0"/>
              <a:t> </a:t>
            </a:r>
            <a:r>
              <a:rPr lang="sv-SE" dirty="0" err="1"/>
              <a:t>are</a:t>
            </a:r>
            <a:r>
              <a:rPr lang="sv-SE" dirty="0"/>
              <a:t> </a:t>
            </a:r>
            <a:r>
              <a:rPr lang="sv-SE" dirty="0" err="1"/>
              <a:t>started</a:t>
            </a:r>
            <a:r>
              <a:rPr lang="sv-SE" dirty="0"/>
              <a:t> by </a:t>
            </a:r>
            <a:r>
              <a:rPr lang="sv-SE" dirty="0" err="1"/>
              <a:t>our</a:t>
            </a:r>
            <a:r>
              <a:rPr lang="sv-SE" dirty="0"/>
              <a:t> </a:t>
            </a:r>
            <a:r>
              <a:rPr lang="sv-SE" dirty="0" err="1"/>
              <a:t>employees</a:t>
            </a:r>
            <a:r>
              <a:rPr lang="sv-SE" dirty="0"/>
              <a:t> and students </a:t>
            </a:r>
            <a:r>
              <a:rPr lang="sv-SE" dirty="0" err="1"/>
              <a:t>with</a:t>
            </a:r>
            <a:r>
              <a:rPr lang="sv-SE" dirty="0"/>
              <a:t> </a:t>
            </a:r>
            <a:r>
              <a:rPr lang="sv-SE" dirty="0" err="1"/>
              <a:t>help</a:t>
            </a:r>
            <a:r>
              <a:rPr lang="sv-SE" dirty="0"/>
              <a:t> from the </a:t>
            </a:r>
            <a:r>
              <a:rPr lang="sv-SE" dirty="0" err="1"/>
              <a:t>university’s</a:t>
            </a:r>
            <a:r>
              <a:rPr lang="sv-SE" dirty="0"/>
              <a:t> innovation </a:t>
            </a:r>
            <a:r>
              <a:rPr lang="sv-SE" dirty="0" err="1"/>
              <a:t>office</a:t>
            </a:r>
            <a:endParaRPr lang="sv-SE" dirty="0"/>
          </a:p>
        </p:txBody>
      </p:sp>
      <p:pic>
        <p:nvPicPr>
          <p:cNvPr id="5" name="Platshållare för diagram 4" descr="SP_0095.jpg"/>
          <p:cNvPicPr>
            <a:picLocks noGrp="1" noChangeAspect="1"/>
          </p:cNvPicPr>
          <p:nvPr>
            <p:ph type="chart" sz="quarter" idx="13"/>
          </p:nvPr>
        </p:nvPicPr>
        <p:blipFill rotWithShape="1">
          <a:blip r:embed="rId3" cstate="print">
            <a:extLst>
              <a:ext uri="{28A0092B-C50C-407E-A947-70E740481C1C}">
                <a14:useLocalDpi xmlns:a14="http://schemas.microsoft.com/office/drawing/2010/main" val="0"/>
              </a:ext>
            </a:extLst>
          </a:blip>
          <a:srcRect l="542" r="33758"/>
          <a:stretch/>
        </p:blipFill>
        <p:spPr/>
      </p:pic>
    </p:spTree>
    <p:extLst>
      <p:ext uri="{BB962C8B-B14F-4D97-AF65-F5344CB8AC3E}">
        <p14:creationId xmlns:p14="http://schemas.microsoft.com/office/powerpoint/2010/main" val="469081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Bildobjekt 3" descr="infographic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0" y="1270000"/>
            <a:ext cx="7562088" cy="4294632"/>
          </a:xfrm>
          <a:prstGeom prst="rect">
            <a:avLst/>
          </a:prstGeom>
        </p:spPr>
      </p:pic>
    </p:spTree>
    <p:extLst>
      <p:ext uri="{BB962C8B-B14F-4D97-AF65-F5344CB8AC3E}">
        <p14:creationId xmlns:p14="http://schemas.microsoft.com/office/powerpoint/2010/main" val="19654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865189" y="4738576"/>
            <a:ext cx="7408095" cy="1323439"/>
          </a:xfrm>
          <a:prstGeom prst="rect">
            <a:avLst/>
          </a:prstGeom>
          <a:noFill/>
        </p:spPr>
        <p:txBody>
          <a:bodyPr wrap="square" rtlCol="0">
            <a:spAutoFit/>
          </a:bodyPr>
          <a:lstStyle/>
          <a:p>
            <a:r>
              <a:rPr lang="sv-SE" sz="1600" dirty="0">
                <a:solidFill>
                  <a:schemeClr val="bg1"/>
                </a:solidFill>
              </a:rPr>
              <a:t>Contact</a:t>
            </a:r>
            <a:br>
              <a:rPr lang="sv-SE" sz="1600" dirty="0">
                <a:solidFill>
                  <a:schemeClr val="bg1"/>
                </a:solidFill>
              </a:rPr>
            </a:br>
            <a:endParaRPr lang="sv-SE" sz="1600" dirty="0">
              <a:solidFill>
                <a:schemeClr val="bg1"/>
              </a:solidFill>
            </a:endParaRPr>
          </a:p>
          <a:p>
            <a:r>
              <a:rPr lang="sv-SE" sz="1600" dirty="0" err="1">
                <a:solidFill>
                  <a:schemeClr val="bg1"/>
                </a:solidFill>
              </a:rPr>
              <a:t>Phone</a:t>
            </a:r>
            <a:r>
              <a:rPr lang="sv-SE" sz="1600" dirty="0">
                <a:solidFill>
                  <a:schemeClr val="bg1"/>
                </a:solidFill>
              </a:rPr>
              <a:t>	+46 10 142 80 00</a:t>
            </a:r>
          </a:p>
          <a:p>
            <a:r>
              <a:rPr lang="sv-SE" sz="1600" dirty="0">
                <a:solidFill>
                  <a:schemeClr val="bg1"/>
                </a:solidFill>
              </a:rPr>
              <a:t>E-mail	</a:t>
            </a:r>
            <a:r>
              <a:rPr lang="sv-SE" sz="1600" dirty="0" err="1">
                <a:solidFill>
                  <a:schemeClr val="bg1"/>
                </a:solidFill>
              </a:rPr>
              <a:t>kontakt@miun.se</a:t>
            </a:r>
            <a:endParaRPr lang="sv-SE" sz="1600" dirty="0">
              <a:solidFill>
                <a:schemeClr val="bg1"/>
              </a:solidFill>
            </a:endParaRPr>
          </a:p>
          <a:p>
            <a:r>
              <a:rPr lang="sv-SE" sz="1600" dirty="0">
                <a:solidFill>
                  <a:schemeClr val="bg1"/>
                </a:solidFill>
              </a:rPr>
              <a:t>Web	</a:t>
            </a:r>
            <a:r>
              <a:rPr lang="sv-SE" sz="1600" dirty="0" err="1">
                <a:solidFill>
                  <a:schemeClr val="bg1"/>
                </a:solidFill>
              </a:rPr>
              <a:t>miun.se</a:t>
            </a:r>
            <a:endParaRPr lang="sv-SE" sz="1600" dirty="0">
              <a:solidFill>
                <a:schemeClr val="bg1"/>
              </a:solidFill>
            </a:endParaRPr>
          </a:p>
        </p:txBody>
      </p:sp>
    </p:spTree>
    <p:extLst>
      <p:ext uri="{BB962C8B-B14F-4D97-AF65-F5344CB8AC3E}">
        <p14:creationId xmlns:p14="http://schemas.microsoft.com/office/powerpoint/2010/main" val="3659419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bild 3"/>
          <p:cNvSpPr>
            <a:spLocks noGrp="1"/>
          </p:cNvSpPr>
          <p:nvPr>
            <p:ph type="pic" sz="quarter" idx="13"/>
          </p:nvPr>
        </p:nvSpPr>
        <p:spPr>
          <a:xfrm>
            <a:off x="0" y="1689100"/>
            <a:ext cx="9144000" cy="5168900"/>
          </a:xfrm>
        </p:spPr>
      </p:sp>
    </p:spTree>
    <p:extLst>
      <p:ext uri="{BB962C8B-B14F-4D97-AF65-F5344CB8AC3E}">
        <p14:creationId xmlns:p14="http://schemas.microsoft.com/office/powerpoint/2010/main" val="177990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4100"/>
              </a:lnSpc>
            </a:pPr>
            <a:r>
              <a:rPr lang="sv-SE" dirty="0" err="1"/>
              <a:t>Facts</a:t>
            </a:r>
            <a:r>
              <a:rPr lang="sv-SE" dirty="0"/>
              <a:t> </a:t>
            </a:r>
            <a:r>
              <a:rPr lang="sv-SE" dirty="0" err="1"/>
              <a:t>about</a:t>
            </a:r>
            <a:r>
              <a:rPr lang="sv-SE" dirty="0"/>
              <a:t> </a:t>
            </a:r>
            <a:br>
              <a:rPr lang="sv-SE" dirty="0"/>
            </a:br>
            <a:r>
              <a:rPr lang="sv-SE" dirty="0"/>
              <a:t>Mid Sweden University</a:t>
            </a:r>
          </a:p>
        </p:txBody>
      </p:sp>
    </p:spTree>
    <p:extLst>
      <p:ext uri="{BB962C8B-B14F-4D97-AF65-F5344CB8AC3E}">
        <p14:creationId xmlns:p14="http://schemas.microsoft.com/office/powerpoint/2010/main" val="326686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Mid Sweden University in </a:t>
            </a:r>
            <a:r>
              <a:rPr lang="sv-SE" dirty="0" err="1"/>
              <a:t>numbers</a:t>
            </a:r>
            <a:endParaRPr lang="sv-SE" dirty="0"/>
          </a:p>
        </p:txBody>
      </p:sp>
      <p:sp>
        <p:nvSpPr>
          <p:cNvPr id="3" name="Platshållare för innehåll 2"/>
          <p:cNvSpPr>
            <a:spLocks noGrp="1"/>
          </p:cNvSpPr>
          <p:nvPr>
            <p:ph idx="1"/>
          </p:nvPr>
        </p:nvSpPr>
        <p:spPr/>
        <p:txBody>
          <a:bodyPr/>
          <a:lstStyle/>
          <a:p>
            <a:r>
              <a:rPr lang="sv-SE" dirty="0"/>
              <a:t>13 000 students</a:t>
            </a:r>
          </a:p>
          <a:p>
            <a:r>
              <a:rPr lang="sv-SE" dirty="0"/>
              <a:t>345 </a:t>
            </a:r>
            <a:r>
              <a:rPr lang="sv-SE" dirty="0" err="1"/>
              <a:t>courses</a:t>
            </a:r>
            <a:endParaRPr lang="sv-SE" dirty="0"/>
          </a:p>
          <a:p>
            <a:r>
              <a:rPr lang="sv-SE" dirty="0"/>
              <a:t>47 </a:t>
            </a:r>
            <a:r>
              <a:rPr lang="sv-SE" dirty="0" err="1"/>
              <a:t>Bachelor’s</a:t>
            </a:r>
            <a:r>
              <a:rPr lang="sv-SE" dirty="0"/>
              <a:t> </a:t>
            </a:r>
            <a:r>
              <a:rPr lang="sv-SE" dirty="0" err="1"/>
              <a:t>programmes</a:t>
            </a:r>
            <a:endParaRPr lang="sv-SE" dirty="0"/>
          </a:p>
          <a:p>
            <a:r>
              <a:rPr lang="sv-SE" dirty="0"/>
              <a:t>37 </a:t>
            </a:r>
            <a:r>
              <a:rPr lang="sv-SE" dirty="0" err="1"/>
              <a:t>Master’s</a:t>
            </a:r>
            <a:r>
              <a:rPr lang="sv-SE" dirty="0"/>
              <a:t> </a:t>
            </a:r>
            <a:r>
              <a:rPr lang="sv-SE" dirty="0" err="1"/>
              <a:t>programmes</a:t>
            </a:r>
            <a:endParaRPr lang="sv-SE" dirty="0"/>
          </a:p>
          <a:p>
            <a:r>
              <a:rPr lang="sv-SE" dirty="0"/>
              <a:t>1000 </a:t>
            </a:r>
            <a:r>
              <a:rPr lang="sv-SE" dirty="0" err="1"/>
              <a:t>employees</a:t>
            </a:r>
            <a:endParaRPr lang="sv-SE" dirty="0"/>
          </a:p>
          <a:p>
            <a:r>
              <a:rPr lang="sv-SE" dirty="0"/>
              <a:t>85 professors</a:t>
            </a:r>
          </a:p>
          <a:p>
            <a:r>
              <a:rPr lang="sv-SE" dirty="0" err="1"/>
              <a:t>Turnover</a:t>
            </a:r>
            <a:r>
              <a:rPr lang="sv-SE" dirty="0"/>
              <a:t> SEK </a:t>
            </a:r>
            <a:r>
              <a:rPr lang="sv-SE" dirty="0">
                <a:solidFill>
                  <a:srgbClr val="000000"/>
                </a:solidFill>
              </a:rPr>
              <a:t>966</a:t>
            </a:r>
            <a:r>
              <a:rPr lang="sv-SE" dirty="0"/>
              <a:t> Millions</a:t>
            </a:r>
          </a:p>
        </p:txBody>
      </p:sp>
    </p:spTree>
    <p:extLst>
      <p:ext uri="{BB962C8B-B14F-4D97-AF65-F5344CB8AC3E}">
        <p14:creationId xmlns:p14="http://schemas.microsoft.com/office/powerpoint/2010/main" val="234388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2416"/>
            <a:ext cx="7886249" cy="652145"/>
          </a:xfrm>
        </p:spPr>
        <p:txBody>
          <a:bodyPr/>
          <a:lstStyle/>
          <a:p>
            <a:r>
              <a:rPr lang="sv-SE" dirty="0" err="1"/>
              <a:t>Two</a:t>
            </a:r>
            <a:r>
              <a:rPr lang="sv-SE" dirty="0"/>
              <a:t> </a:t>
            </a:r>
            <a:r>
              <a:rPr lang="sv-SE" dirty="0" err="1"/>
              <a:t>campuses</a:t>
            </a:r>
            <a:endParaRPr lang="sv-SE" dirty="0"/>
          </a:p>
        </p:txBody>
      </p:sp>
      <p:pic>
        <p:nvPicPr>
          <p:cNvPr id="6" name="Platshållare för innehåll 5" descr="Campus%20Sundsvall%201.jpg"/>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2443" t="11502" r="17766" b="-455"/>
          <a:stretch/>
        </p:blipFill>
        <p:spPr>
          <a:xfrm>
            <a:off x="629100" y="2234709"/>
            <a:ext cx="3885300" cy="3302491"/>
          </a:xfrm>
        </p:spPr>
      </p:pic>
      <p:pic>
        <p:nvPicPr>
          <p:cNvPr id="5" name="Platshållare för innehåll 4" descr="MI7A0755.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891" t="2758" r="2969" b="178"/>
          <a:stretch/>
        </p:blipFill>
        <p:spPr>
          <a:xfrm>
            <a:off x="4630500" y="2235600"/>
            <a:ext cx="3885300" cy="3301600"/>
          </a:xfrm>
        </p:spPr>
      </p:pic>
      <p:sp>
        <p:nvSpPr>
          <p:cNvPr id="7" name="textruta 6"/>
          <p:cNvSpPr txBox="1"/>
          <p:nvPr/>
        </p:nvSpPr>
        <p:spPr>
          <a:xfrm>
            <a:off x="629101" y="5604928"/>
            <a:ext cx="2109209" cy="369332"/>
          </a:xfrm>
          <a:prstGeom prst="rect">
            <a:avLst/>
          </a:prstGeom>
          <a:noFill/>
        </p:spPr>
        <p:txBody>
          <a:bodyPr wrap="none" rtlCol="0">
            <a:spAutoFit/>
          </a:bodyPr>
          <a:lstStyle/>
          <a:p>
            <a:r>
              <a:rPr lang="sv-SE" dirty="0"/>
              <a:t>Campus Sundsvall</a:t>
            </a:r>
          </a:p>
        </p:txBody>
      </p:sp>
      <p:sp>
        <p:nvSpPr>
          <p:cNvPr id="8" name="textruta 7"/>
          <p:cNvSpPr txBox="1"/>
          <p:nvPr/>
        </p:nvSpPr>
        <p:spPr>
          <a:xfrm>
            <a:off x="4625367" y="5604928"/>
            <a:ext cx="2173229" cy="369332"/>
          </a:xfrm>
          <a:prstGeom prst="rect">
            <a:avLst/>
          </a:prstGeom>
          <a:noFill/>
        </p:spPr>
        <p:txBody>
          <a:bodyPr wrap="none" rtlCol="0">
            <a:spAutoFit/>
          </a:bodyPr>
          <a:lstStyle/>
          <a:p>
            <a:r>
              <a:rPr lang="sv-SE" dirty="0"/>
              <a:t>Campus Östersund</a:t>
            </a:r>
          </a:p>
        </p:txBody>
      </p:sp>
    </p:spTree>
    <p:extLst>
      <p:ext uri="{BB962C8B-B14F-4D97-AF65-F5344CB8AC3E}">
        <p14:creationId xmlns:p14="http://schemas.microsoft.com/office/powerpoint/2010/main" val="110481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The University </a:t>
            </a:r>
            <a:r>
              <a:rPr lang="sv-SE" dirty="0" err="1"/>
              <a:t>Library</a:t>
            </a:r>
            <a:r>
              <a:rPr lang="sv-SE" dirty="0"/>
              <a:t> in </a:t>
            </a:r>
            <a:r>
              <a:rPr lang="sv-SE" dirty="0" err="1"/>
              <a:t>numbers</a:t>
            </a:r>
            <a:endParaRPr lang="sv-SE" dirty="0"/>
          </a:p>
        </p:txBody>
      </p:sp>
      <p:sp>
        <p:nvSpPr>
          <p:cNvPr id="3" name="Platshållare för text 2"/>
          <p:cNvSpPr>
            <a:spLocks noGrp="1"/>
          </p:cNvSpPr>
          <p:nvPr>
            <p:ph type="body" sz="quarter" idx="13"/>
          </p:nvPr>
        </p:nvSpPr>
        <p:spPr/>
        <p:txBody>
          <a:bodyPr/>
          <a:lstStyle/>
          <a:p>
            <a:pPr marL="285750" indent="-285750">
              <a:buFont typeface="Arial" panose="020B0604020202020204" pitchFamily="34" charset="0"/>
              <a:buChar char="•"/>
            </a:pPr>
            <a:r>
              <a:rPr lang="sv-SE" sz="1700" dirty="0"/>
              <a:t>620 860 e-</a:t>
            </a:r>
            <a:r>
              <a:rPr lang="sv-SE" sz="1700" dirty="0" err="1"/>
              <a:t>articles</a:t>
            </a:r>
            <a:r>
              <a:rPr lang="sv-SE" sz="1700" dirty="0"/>
              <a:t>/</a:t>
            </a:r>
            <a:r>
              <a:rPr lang="sv-SE" sz="1700" dirty="0" err="1"/>
              <a:t>downloaded</a:t>
            </a:r>
            <a:r>
              <a:rPr lang="sv-SE" sz="1700" dirty="0"/>
              <a:t> </a:t>
            </a:r>
            <a:r>
              <a:rPr lang="sv-SE" sz="1700" dirty="0" err="1"/>
              <a:t>chapters</a:t>
            </a:r>
            <a:r>
              <a:rPr lang="sv-SE" sz="1700" dirty="0"/>
              <a:t> in e-</a:t>
            </a:r>
            <a:r>
              <a:rPr lang="sv-SE" sz="1700" dirty="0" err="1"/>
              <a:t>books</a:t>
            </a:r>
            <a:endParaRPr lang="sv-SE" sz="1700" dirty="0"/>
          </a:p>
          <a:p>
            <a:pPr marL="285750" indent="-285750">
              <a:buFont typeface="Arial" panose="020B0604020202020204" pitchFamily="34" charset="0"/>
              <a:buChar char="•"/>
            </a:pPr>
            <a:r>
              <a:rPr lang="sv-SE" sz="1700" dirty="0"/>
              <a:t>120 267 </a:t>
            </a:r>
            <a:r>
              <a:rPr lang="sv-SE" sz="1700" dirty="0" err="1"/>
              <a:t>loans</a:t>
            </a:r>
            <a:r>
              <a:rPr lang="sv-SE" sz="1700" dirty="0"/>
              <a:t> (</a:t>
            </a:r>
            <a:r>
              <a:rPr lang="sv-SE" sz="1700" dirty="0" err="1"/>
              <a:t>printed</a:t>
            </a:r>
            <a:r>
              <a:rPr lang="sv-SE" sz="1700" dirty="0"/>
              <a:t> </a:t>
            </a:r>
            <a:r>
              <a:rPr lang="sv-SE" sz="1700" dirty="0" err="1"/>
              <a:t>books</a:t>
            </a:r>
            <a:r>
              <a:rPr lang="sv-SE" sz="1700" dirty="0"/>
              <a:t>)</a:t>
            </a:r>
          </a:p>
          <a:p>
            <a:pPr marL="285750" indent="-285750">
              <a:buFont typeface="Arial" panose="020B0604020202020204" pitchFamily="34" charset="0"/>
              <a:buChar char="•"/>
            </a:pPr>
            <a:r>
              <a:rPr lang="sv-SE" sz="1700" dirty="0"/>
              <a:t>37 300 </a:t>
            </a:r>
            <a:r>
              <a:rPr lang="sv-SE" sz="1700" dirty="0" err="1"/>
              <a:t>answered</a:t>
            </a:r>
            <a:r>
              <a:rPr lang="sv-SE" sz="1700" dirty="0"/>
              <a:t> </a:t>
            </a:r>
            <a:r>
              <a:rPr lang="sv-SE" sz="1700" dirty="0" err="1"/>
              <a:t>questions</a:t>
            </a:r>
            <a:r>
              <a:rPr lang="sv-SE" sz="1700" dirty="0"/>
              <a:t> via chatt, e-mail and the </a:t>
            </a:r>
            <a:r>
              <a:rPr lang="sv-SE" sz="1700" dirty="0" err="1"/>
              <a:t>informationdesk</a:t>
            </a:r>
            <a:endParaRPr lang="sv-SE" sz="1700" dirty="0"/>
          </a:p>
          <a:p>
            <a:pPr marL="285750" indent="-285750">
              <a:buFont typeface="Arial" panose="020B0604020202020204" pitchFamily="34" charset="0"/>
              <a:buChar char="•"/>
            </a:pPr>
            <a:r>
              <a:rPr lang="sv-SE" sz="1700" dirty="0"/>
              <a:t>266 848 visits</a:t>
            </a:r>
          </a:p>
          <a:p>
            <a:pPr marL="285750" indent="-285750">
              <a:buFont typeface="Arial" panose="020B0604020202020204" pitchFamily="34" charset="0"/>
              <a:buChar char="•"/>
            </a:pPr>
            <a:r>
              <a:rPr lang="sv-SE" sz="1700" dirty="0"/>
              <a:t>307 212 visits on the </a:t>
            </a:r>
            <a:r>
              <a:rPr lang="sv-SE" sz="1700" dirty="0" err="1"/>
              <a:t>website</a:t>
            </a:r>
            <a:endParaRPr lang="sv-SE" sz="1700" dirty="0"/>
          </a:p>
          <a:p>
            <a:pPr marL="285750" indent="-285750">
              <a:buFont typeface="Arial" panose="020B0604020202020204" pitchFamily="34" charset="0"/>
              <a:buChar char="•"/>
            </a:pPr>
            <a:r>
              <a:rPr lang="sv-SE" sz="1700" dirty="0"/>
              <a:t>3 900 </a:t>
            </a:r>
            <a:r>
              <a:rPr lang="sv-SE" sz="1700" dirty="0" err="1"/>
              <a:t>participants</a:t>
            </a:r>
            <a:r>
              <a:rPr lang="sv-SE" sz="1700" dirty="0"/>
              <a:t> in the </a:t>
            </a:r>
            <a:r>
              <a:rPr lang="sv-SE" sz="1700" dirty="0" err="1"/>
              <a:t>university</a:t>
            </a:r>
            <a:r>
              <a:rPr lang="sv-SE" sz="1700" dirty="0"/>
              <a:t> </a:t>
            </a:r>
            <a:r>
              <a:rPr lang="sv-SE" sz="1700" dirty="0" err="1"/>
              <a:t>library’s</a:t>
            </a:r>
            <a:r>
              <a:rPr lang="sv-SE" sz="1700" dirty="0"/>
              <a:t> workshops</a:t>
            </a:r>
          </a:p>
          <a:p>
            <a:pPr marL="342900" indent="-342900">
              <a:buFont typeface="Arial"/>
              <a:buChar char="•"/>
            </a:pPr>
            <a:endParaRPr lang="sv-SE" dirty="0"/>
          </a:p>
        </p:txBody>
      </p:sp>
      <p:pic>
        <p:nvPicPr>
          <p:cNvPr id="5" name="Platshållare för bild 4" descr="Sundsvall_16382_TS.jpg"/>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612" t="3701" r="4737" b="24635"/>
          <a:stretch/>
        </p:blipFill>
        <p:spPr/>
      </p:pic>
    </p:spTree>
    <p:extLst>
      <p:ext uri="{BB962C8B-B14F-4D97-AF65-F5344CB8AC3E}">
        <p14:creationId xmlns:p14="http://schemas.microsoft.com/office/powerpoint/2010/main" val="397103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Rak 33"/>
          <p:cNvCxnSpPr/>
          <p:nvPr/>
        </p:nvCxnSpPr>
        <p:spPr>
          <a:xfrm>
            <a:off x="4540274" y="622300"/>
            <a:ext cx="3151" cy="104775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ktangel 2"/>
          <p:cNvSpPr/>
          <p:nvPr/>
        </p:nvSpPr>
        <p:spPr>
          <a:xfrm>
            <a:off x="3795331" y="1521660"/>
            <a:ext cx="1671861" cy="52107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60000"/>
              </a:lnSpc>
            </a:pPr>
            <a:endParaRPr lang="sv-SE" sz="1100" dirty="0"/>
          </a:p>
          <a:p>
            <a:pPr>
              <a:lnSpc>
                <a:spcPct val="110000"/>
              </a:lnSpc>
            </a:pPr>
            <a:r>
              <a:rPr lang="sv-SE" sz="900" b="1" dirty="0"/>
              <a:t>FACULTY OF SCIENCE, TECHNOLOGY AND MEDIA</a:t>
            </a:r>
          </a:p>
          <a:p>
            <a:pPr>
              <a:lnSpc>
                <a:spcPct val="90000"/>
              </a:lnSpc>
            </a:pPr>
            <a:endParaRPr lang="sv-SE" sz="1100" dirty="0"/>
          </a:p>
          <a:p>
            <a:r>
              <a:rPr lang="sv-SE" sz="1100" dirty="0" err="1"/>
              <a:t>Ecothecnolog</a:t>
            </a:r>
            <a:r>
              <a:rPr lang="sv-SE" sz="1100" dirty="0"/>
              <a:t> and</a:t>
            </a:r>
            <a:br>
              <a:rPr lang="sv-SE" sz="1100" dirty="0"/>
            </a:br>
            <a:r>
              <a:rPr lang="sv-SE" sz="1100" dirty="0" err="1"/>
              <a:t>Sustainable</a:t>
            </a:r>
            <a:r>
              <a:rPr lang="sv-SE" sz="1100" dirty="0"/>
              <a:t> </a:t>
            </a:r>
            <a:r>
              <a:rPr lang="sv-SE" sz="1100" dirty="0" err="1"/>
              <a:t>Building</a:t>
            </a:r>
            <a:endParaRPr lang="sv-SE" sz="1100" dirty="0"/>
          </a:p>
          <a:p>
            <a:r>
              <a:rPr lang="sv-SE" sz="1100" dirty="0" err="1"/>
              <a:t>Engineering</a:t>
            </a:r>
            <a:endParaRPr lang="sv-SE" sz="1100" dirty="0"/>
          </a:p>
          <a:p>
            <a:pPr>
              <a:lnSpc>
                <a:spcPct val="90000"/>
              </a:lnSpc>
            </a:pPr>
            <a:endParaRPr lang="sv-SE" sz="1100" dirty="0"/>
          </a:p>
          <a:p>
            <a:pPr>
              <a:lnSpc>
                <a:spcPct val="90000"/>
              </a:lnSpc>
            </a:pPr>
            <a:r>
              <a:rPr lang="sv-SE" sz="1100" dirty="0"/>
              <a:t>Electronics Design</a:t>
            </a:r>
            <a:br>
              <a:rPr lang="sv-SE" sz="1100" dirty="0"/>
            </a:br>
            <a:r>
              <a:rPr lang="sv-SE" sz="1100" dirty="0"/>
              <a:t/>
            </a:r>
            <a:br>
              <a:rPr lang="sv-SE" sz="1100" dirty="0"/>
            </a:br>
            <a:r>
              <a:rPr lang="sv-SE" sz="1100" dirty="0"/>
              <a:t>Computer and</a:t>
            </a:r>
          </a:p>
          <a:p>
            <a:pPr>
              <a:lnSpc>
                <a:spcPct val="90000"/>
              </a:lnSpc>
            </a:pPr>
            <a:r>
              <a:rPr lang="sv-SE" sz="1100" dirty="0"/>
              <a:t>System Science</a:t>
            </a:r>
            <a:br>
              <a:rPr lang="sv-SE" sz="1100" dirty="0"/>
            </a:br>
            <a:endParaRPr lang="sv-SE" sz="1100" dirty="0"/>
          </a:p>
          <a:p>
            <a:pPr>
              <a:lnSpc>
                <a:spcPct val="90000"/>
              </a:lnSpc>
            </a:pPr>
            <a:r>
              <a:rPr lang="sv-SE" sz="1100" dirty="0"/>
              <a:t>Design</a:t>
            </a:r>
            <a:br>
              <a:rPr lang="sv-SE" sz="1100" dirty="0"/>
            </a:br>
            <a:endParaRPr lang="sv-SE" sz="1100" dirty="0"/>
          </a:p>
          <a:p>
            <a:r>
              <a:rPr lang="sv-SE" sz="1100" dirty="0"/>
              <a:t>Information Systems</a:t>
            </a:r>
          </a:p>
          <a:p>
            <a:r>
              <a:rPr lang="sv-SE" sz="1100" dirty="0"/>
              <a:t>and </a:t>
            </a:r>
            <a:r>
              <a:rPr lang="sv-SE" sz="1100" dirty="0" err="1"/>
              <a:t>Technology</a:t>
            </a:r>
            <a:endParaRPr lang="sv-SE" sz="1100" dirty="0"/>
          </a:p>
          <a:p>
            <a:pPr>
              <a:lnSpc>
                <a:spcPct val="90000"/>
              </a:lnSpc>
            </a:pPr>
            <a:endParaRPr lang="sv-SE" sz="1100" dirty="0"/>
          </a:p>
          <a:p>
            <a:r>
              <a:rPr lang="sv-SE" sz="1100" dirty="0" err="1"/>
              <a:t>Chemical</a:t>
            </a:r>
            <a:r>
              <a:rPr lang="sv-SE" sz="1100" dirty="0"/>
              <a:t> </a:t>
            </a:r>
            <a:r>
              <a:rPr lang="sv-SE" sz="1100" dirty="0" err="1"/>
              <a:t>Engineering</a:t>
            </a:r>
            <a:endParaRPr lang="sv-SE" sz="1100" dirty="0"/>
          </a:p>
          <a:p>
            <a:pPr>
              <a:lnSpc>
                <a:spcPct val="90000"/>
              </a:lnSpc>
            </a:pPr>
            <a:endParaRPr lang="sv-SE" sz="1100" dirty="0"/>
          </a:p>
          <a:p>
            <a:pPr>
              <a:lnSpc>
                <a:spcPct val="90000"/>
              </a:lnSpc>
            </a:pPr>
            <a:r>
              <a:rPr lang="sv-SE" sz="1100" dirty="0" err="1"/>
              <a:t>Mathematics</a:t>
            </a:r>
            <a:r>
              <a:rPr lang="sv-SE" sz="1100" dirty="0"/>
              <a:t> and Science </a:t>
            </a:r>
            <a:r>
              <a:rPr lang="sv-SE" sz="1100" dirty="0" err="1"/>
              <a:t>Education</a:t>
            </a:r>
            <a:endParaRPr lang="sv-SE" sz="1100" dirty="0"/>
          </a:p>
          <a:p>
            <a:endParaRPr lang="sv-SE" sz="1100" dirty="0"/>
          </a:p>
          <a:p>
            <a:r>
              <a:rPr lang="sv-SE" sz="1100" dirty="0"/>
              <a:t>Media and</a:t>
            </a:r>
          </a:p>
          <a:p>
            <a:r>
              <a:rPr lang="sv-SE" sz="1100" dirty="0"/>
              <a:t>Communication</a:t>
            </a:r>
          </a:p>
          <a:p>
            <a:r>
              <a:rPr lang="sv-SE" sz="1100" dirty="0"/>
              <a:t>Science</a:t>
            </a:r>
          </a:p>
          <a:p>
            <a:pPr>
              <a:lnSpc>
                <a:spcPct val="90000"/>
              </a:lnSpc>
            </a:pPr>
            <a:endParaRPr lang="sv-SE" sz="1100" dirty="0"/>
          </a:p>
          <a:p>
            <a:pPr>
              <a:lnSpc>
                <a:spcPct val="90000"/>
              </a:lnSpc>
            </a:pPr>
            <a:r>
              <a:rPr lang="sv-SE" sz="1100" dirty="0" err="1"/>
              <a:t>Natural</a:t>
            </a:r>
            <a:r>
              <a:rPr lang="sv-SE" sz="1100" dirty="0"/>
              <a:t> Sciences</a:t>
            </a:r>
          </a:p>
          <a:p>
            <a:pPr>
              <a:lnSpc>
                <a:spcPct val="90000"/>
              </a:lnSpc>
            </a:pPr>
            <a:endParaRPr lang="sv-SE" sz="1100" dirty="0"/>
          </a:p>
          <a:p>
            <a:r>
              <a:rPr lang="sv-SE" sz="1100" dirty="0" err="1"/>
              <a:t>Quality</a:t>
            </a:r>
            <a:r>
              <a:rPr lang="sv-SE" sz="1100" dirty="0"/>
              <a:t> Management</a:t>
            </a:r>
          </a:p>
          <a:p>
            <a:r>
              <a:rPr lang="sv-SE" sz="1100" dirty="0"/>
              <a:t>and </a:t>
            </a:r>
            <a:r>
              <a:rPr lang="sv-SE" sz="1100" dirty="0" err="1"/>
              <a:t>Mechanical</a:t>
            </a:r>
            <a:r>
              <a:rPr lang="sv-SE" sz="1100" dirty="0"/>
              <a:t> </a:t>
            </a:r>
            <a:r>
              <a:rPr lang="sv-SE" sz="1100" dirty="0" err="1"/>
              <a:t>Engineering</a:t>
            </a:r>
            <a:endParaRPr lang="sv-SE" sz="1100" dirty="0"/>
          </a:p>
          <a:p>
            <a:pPr>
              <a:lnSpc>
                <a:spcPct val="90000"/>
              </a:lnSpc>
            </a:pPr>
            <a:endParaRPr lang="sv-SE" sz="1100" dirty="0"/>
          </a:p>
          <a:p>
            <a:pPr>
              <a:lnSpc>
                <a:spcPct val="90000"/>
              </a:lnSpc>
            </a:pPr>
            <a:r>
              <a:rPr lang="sv-SE" sz="1100" dirty="0"/>
              <a:t/>
            </a:r>
            <a:br>
              <a:rPr lang="sv-SE" sz="1100" dirty="0"/>
            </a:br>
            <a:r>
              <a:rPr lang="sv-SE" sz="1100" dirty="0"/>
              <a:t/>
            </a:r>
            <a:br>
              <a:rPr lang="sv-SE" sz="1100" dirty="0"/>
            </a:br>
            <a:endParaRPr lang="sv-SE" sz="1100" dirty="0"/>
          </a:p>
        </p:txBody>
      </p:sp>
      <p:sp>
        <p:nvSpPr>
          <p:cNvPr id="5" name="Rektangel 4"/>
          <p:cNvSpPr/>
          <p:nvPr/>
        </p:nvSpPr>
        <p:spPr>
          <a:xfrm>
            <a:off x="1993360" y="1521660"/>
            <a:ext cx="1671861" cy="37838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60000"/>
              </a:lnSpc>
            </a:pPr>
            <a:endParaRPr lang="sv-SE" sz="1100" dirty="0"/>
          </a:p>
          <a:p>
            <a:pPr>
              <a:lnSpc>
                <a:spcPct val="110000"/>
              </a:lnSpc>
            </a:pPr>
            <a:r>
              <a:rPr lang="sv-SE" sz="900" b="1" dirty="0"/>
              <a:t>FACULTY OF</a:t>
            </a:r>
          </a:p>
          <a:p>
            <a:pPr>
              <a:lnSpc>
                <a:spcPct val="110000"/>
              </a:lnSpc>
            </a:pPr>
            <a:r>
              <a:rPr lang="sv-SE" sz="900" b="1" dirty="0"/>
              <a:t>HUMAN SCIENCES</a:t>
            </a:r>
          </a:p>
          <a:p>
            <a:pPr>
              <a:lnSpc>
                <a:spcPct val="90000"/>
              </a:lnSpc>
            </a:pPr>
            <a:endParaRPr lang="sv-SE" sz="1100" dirty="0"/>
          </a:p>
          <a:p>
            <a:pPr>
              <a:lnSpc>
                <a:spcPct val="90000"/>
              </a:lnSpc>
            </a:pPr>
            <a:r>
              <a:rPr lang="sv-SE" sz="1100" dirty="0"/>
              <a:t>Business, </a:t>
            </a:r>
            <a:r>
              <a:rPr lang="sv-SE" sz="1100" dirty="0" err="1"/>
              <a:t>Economics</a:t>
            </a:r>
            <a:r>
              <a:rPr lang="sv-SE" sz="1100" dirty="0"/>
              <a:t> </a:t>
            </a:r>
            <a:br>
              <a:rPr lang="sv-SE" sz="1100" dirty="0"/>
            </a:br>
            <a:r>
              <a:rPr lang="sv-SE" sz="1100" dirty="0"/>
              <a:t>and </a:t>
            </a:r>
            <a:r>
              <a:rPr lang="sv-SE" sz="1100" dirty="0" err="1"/>
              <a:t>Law</a:t>
            </a:r>
            <a:r>
              <a:rPr lang="sv-SE" sz="1100" dirty="0"/>
              <a:t/>
            </a:r>
            <a:br>
              <a:rPr lang="sv-SE" sz="1100" dirty="0"/>
            </a:br>
            <a:endParaRPr lang="sv-SE" sz="1100" dirty="0"/>
          </a:p>
          <a:p>
            <a:pPr>
              <a:lnSpc>
                <a:spcPct val="90000"/>
              </a:lnSpc>
            </a:pPr>
            <a:r>
              <a:rPr lang="sv-SE" sz="1100" dirty="0" err="1"/>
              <a:t>Humanities</a:t>
            </a:r>
            <a:r>
              <a:rPr lang="sv-SE" sz="1100" dirty="0"/>
              <a:t/>
            </a:r>
            <a:br>
              <a:rPr lang="sv-SE" sz="1100" dirty="0"/>
            </a:br>
            <a:endParaRPr lang="sv-SE" sz="1100" dirty="0"/>
          </a:p>
          <a:p>
            <a:pPr>
              <a:lnSpc>
                <a:spcPct val="90000"/>
              </a:lnSpc>
            </a:pPr>
            <a:r>
              <a:rPr lang="sv-SE" sz="1100" dirty="0"/>
              <a:t>Health Sciences</a:t>
            </a:r>
            <a:br>
              <a:rPr lang="sv-SE" sz="1100" dirty="0"/>
            </a:br>
            <a:endParaRPr lang="sv-SE" sz="1100" dirty="0"/>
          </a:p>
          <a:p>
            <a:pPr>
              <a:lnSpc>
                <a:spcPct val="90000"/>
              </a:lnSpc>
            </a:pPr>
            <a:r>
              <a:rPr lang="sv-SE" sz="1100" dirty="0" err="1"/>
              <a:t>Nursing</a:t>
            </a:r>
            <a:r>
              <a:rPr lang="sv-SE" sz="1100" dirty="0"/>
              <a:t> Sciences</a:t>
            </a:r>
            <a:br>
              <a:rPr lang="sv-SE" sz="1100" dirty="0"/>
            </a:br>
            <a:endParaRPr lang="sv-SE" sz="1100" dirty="0"/>
          </a:p>
          <a:p>
            <a:pPr>
              <a:lnSpc>
                <a:spcPct val="90000"/>
              </a:lnSpc>
            </a:pPr>
            <a:r>
              <a:rPr lang="sv-SE" sz="1100" dirty="0" err="1"/>
              <a:t>Psychology</a:t>
            </a:r>
            <a:r>
              <a:rPr lang="sv-SE" sz="1100" dirty="0"/>
              <a:t/>
            </a:r>
            <a:br>
              <a:rPr lang="sv-SE" sz="1100" dirty="0"/>
            </a:br>
            <a:endParaRPr lang="sv-SE" sz="1100" dirty="0"/>
          </a:p>
          <a:p>
            <a:r>
              <a:rPr lang="sv-SE" sz="1100" dirty="0"/>
              <a:t>Social Sciences</a:t>
            </a:r>
          </a:p>
          <a:p>
            <a:pPr>
              <a:lnSpc>
                <a:spcPct val="90000"/>
              </a:lnSpc>
            </a:pPr>
            <a:endParaRPr lang="sv-SE" sz="1100" dirty="0"/>
          </a:p>
          <a:p>
            <a:r>
              <a:rPr lang="sv-SE" sz="1100" dirty="0"/>
              <a:t>Social </a:t>
            </a:r>
            <a:r>
              <a:rPr lang="sv-SE" sz="1100" dirty="0" err="1"/>
              <a:t>Work</a:t>
            </a:r>
            <a:endParaRPr lang="sv-SE" sz="1100" dirty="0"/>
          </a:p>
          <a:p>
            <a:pPr>
              <a:lnSpc>
                <a:spcPct val="90000"/>
              </a:lnSpc>
            </a:pPr>
            <a:endParaRPr lang="sv-SE" sz="1100" dirty="0"/>
          </a:p>
          <a:p>
            <a:r>
              <a:rPr lang="sv-SE" sz="1100" dirty="0" err="1"/>
              <a:t>Tourism</a:t>
            </a:r>
            <a:r>
              <a:rPr lang="sv-SE" sz="1100" dirty="0"/>
              <a:t> Studies</a:t>
            </a:r>
          </a:p>
          <a:p>
            <a:r>
              <a:rPr lang="sv-SE" sz="1100" dirty="0"/>
              <a:t>and </a:t>
            </a:r>
            <a:r>
              <a:rPr lang="sv-SE" sz="1100" dirty="0" err="1"/>
              <a:t>Geography</a:t>
            </a:r>
            <a:endParaRPr lang="sv-SE" sz="1100" dirty="0"/>
          </a:p>
          <a:p>
            <a:pPr>
              <a:lnSpc>
                <a:spcPct val="90000"/>
              </a:lnSpc>
            </a:pPr>
            <a:endParaRPr lang="sv-SE" sz="1100" dirty="0"/>
          </a:p>
          <a:p>
            <a:r>
              <a:rPr lang="sv-SE" sz="1100" dirty="0" err="1"/>
              <a:t>Education</a:t>
            </a:r>
            <a:endParaRPr lang="sv-SE" sz="1100" dirty="0"/>
          </a:p>
        </p:txBody>
      </p:sp>
      <p:sp>
        <p:nvSpPr>
          <p:cNvPr id="7" name="Rektangel 6"/>
          <p:cNvSpPr/>
          <p:nvPr/>
        </p:nvSpPr>
        <p:spPr>
          <a:xfrm>
            <a:off x="5559202" y="1521660"/>
            <a:ext cx="1671861" cy="471836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nSpc>
                <a:spcPct val="60000"/>
              </a:lnSpc>
            </a:pPr>
            <a:endParaRPr lang="sv-SE" sz="1100" dirty="0"/>
          </a:p>
          <a:p>
            <a:pPr>
              <a:lnSpc>
                <a:spcPct val="110000"/>
              </a:lnSpc>
            </a:pPr>
            <a:r>
              <a:rPr lang="sv-SE" sz="900" b="1" dirty="0"/>
              <a:t>ADMINISTRATION</a:t>
            </a:r>
          </a:p>
          <a:p>
            <a:pPr>
              <a:lnSpc>
                <a:spcPct val="90000"/>
              </a:lnSpc>
            </a:pPr>
            <a:endParaRPr lang="sv-SE" sz="1100" dirty="0"/>
          </a:p>
          <a:p>
            <a:pPr>
              <a:lnSpc>
                <a:spcPct val="90000"/>
              </a:lnSpc>
            </a:pPr>
            <a:r>
              <a:rPr lang="sv-SE" sz="1100" dirty="0" smtClean="0"/>
              <a:t>Division </a:t>
            </a:r>
            <a:r>
              <a:rPr lang="sv-SE" sz="1100" dirty="0" err="1" smtClean="0"/>
              <a:t>of</a:t>
            </a:r>
            <a:r>
              <a:rPr lang="sv-SE" sz="1100" dirty="0" smtClean="0"/>
              <a:t> Communications</a:t>
            </a:r>
          </a:p>
          <a:p>
            <a:pPr>
              <a:lnSpc>
                <a:spcPct val="90000"/>
              </a:lnSpc>
            </a:pPr>
            <a:endParaRPr lang="sv-SE" sz="1100" dirty="0"/>
          </a:p>
          <a:p>
            <a:r>
              <a:rPr lang="sv-SE" sz="1100" dirty="0"/>
              <a:t>Division </a:t>
            </a:r>
            <a:r>
              <a:rPr lang="sv-SE" sz="1100" dirty="0" err="1"/>
              <a:t>of</a:t>
            </a:r>
            <a:r>
              <a:rPr lang="sv-SE" sz="1100" dirty="0"/>
              <a:t> </a:t>
            </a:r>
            <a:r>
              <a:rPr lang="sv-SE" sz="1100" dirty="0" err="1"/>
              <a:t>Finance</a:t>
            </a:r>
            <a:endParaRPr lang="sv-SE" sz="1100" dirty="0"/>
          </a:p>
          <a:p>
            <a:pPr>
              <a:lnSpc>
                <a:spcPct val="90000"/>
              </a:lnSpc>
            </a:pPr>
            <a:endParaRPr lang="sv-SE" sz="1100" dirty="0"/>
          </a:p>
          <a:p>
            <a:r>
              <a:rPr lang="sv-SE" sz="1100" dirty="0"/>
              <a:t>Division </a:t>
            </a:r>
            <a:r>
              <a:rPr lang="sv-SE" sz="1100" dirty="0" err="1" smtClean="0"/>
              <a:t>of</a:t>
            </a:r>
            <a:r>
              <a:rPr lang="sv-SE" sz="1100" dirty="0" smtClean="0"/>
              <a:t> </a:t>
            </a:r>
            <a:r>
              <a:rPr lang="sv-SE" sz="1100" dirty="0" err="1" smtClean="0"/>
              <a:t>Infrastructure</a:t>
            </a:r>
            <a:endParaRPr lang="sv-SE" sz="1100" dirty="0"/>
          </a:p>
          <a:p>
            <a:pPr>
              <a:lnSpc>
                <a:spcPct val="90000"/>
              </a:lnSpc>
            </a:pPr>
            <a:endParaRPr lang="sv-SE" sz="1100" dirty="0"/>
          </a:p>
          <a:p>
            <a:r>
              <a:rPr lang="sv-SE" sz="1100" dirty="0"/>
              <a:t>Division </a:t>
            </a:r>
            <a:r>
              <a:rPr lang="sv-SE" sz="1100" dirty="0" err="1"/>
              <a:t>of</a:t>
            </a:r>
            <a:endParaRPr lang="sv-SE" sz="1100" dirty="0"/>
          </a:p>
          <a:p>
            <a:r>
              <a:rPr lang="sv-SE" sz="1100" dirty="0"/>
              <a:t>Human Resources</a:t>
            </a:r>
          </a:p>
          <a:p>
            <a:pPr>
              <a:lnSpc>
                <a:spcPct val="90000"/>
              </a:lnSpc>
            </a:pPr>
            <a:endParaRPr lang="sv-SE" sz="1100" dirty="0"/>
          </a:p>
          <a:p>
            <a:r>
              <a:rPr lang="sv-SE" sz="1100" dirty="0" smtClean="0"/>
              <a:t>Division </a:t>
            </a:r>
            <a:r>
              <a:rPr lang="sv-SE" sz="1100" dirty="0" err="1" smtClean="0"/>
              <a:t>of</a:t>
            </a:r>
            <a:r>
              <a:rPr lang="sv-SE" sz="1100" dirty="0" smtClean="0"/>
              <a:t> Research and </a:t>
            </a:r>
            <a:r>
              <a:rPr lang="sv-SE" sz="1100" dirty="0" err="1" smtClean="0"/>
              <a:t>Educational</a:t>
            </a:r>
            <a:r>
              <a:rPr lang="sv-SE" sz="1100" dirty="0" smtClean="0"/>
              <a:t> Support</a:t>
            </a:r>
          </a:p>
          <a:p>
            <a:endParaRPr lang="sv-SE" sz="1100" dirty="0"/>
          </a:p>
          <a:p>
            <a:r>
              <a:rPr lang="sv-SE" sz="1100" dirty="0" smtClean="0"/>
              <a:t>Division </a:t>
            </a:r>
            <a:r>
              <a:rPr lang="sv-SE" sz="1100" dirty="0" err="1"/>
              <a:t>of</a:t>
            </a:r>
            <a:endParaRPr lang="sv-SE" sz="1100" dirty="0"/>
          </a:p>
          <a:p>
            <a:r>
              <a:rPr lang="sv-SE" sz="1100" dirty="0" err="1"/>
              <a:t>Study</a:t>
            </a:r>
            <a:r>
              <a:rPr lang="sv-SE" sz="1100" dirty="0"/>
              <a:t> Administration</a:t>
            </a:r>
          </a:p>
          <a:p>
            <a:endParaRPr lang="sv-SE" sz="1100" dirty="0" smtClean="0"/>
          </a:p>
          <a:p>
            <a:r>
              <a:rPr lang="sv-SE" sz="1100" dirty="0" smtClean="0"/>
              <a:t>Student </a:t>
            </a:r>
            <a:r>
              <a:rPr lang="sv-SE" sz="1100" dirty="0"/>
              <a:t>and</a:t>
            </a:r>
          </a:p>
          <a:p>
            <a:r>
              <a:rPr lang="sv-SE" sz="1100" dirty="0"/>
              <a:t>University Services</a:t>
            </a:r>
          </a:p>
          <a:p>
            <a:pPr>
              <a:lnSpc>
                <a:spcPct val="90000"/>
              </a:lnSpc>
            </a:pPr>
            <a:endParaRPr lang="sv-SE" sz="1100" dirty="0"/>
          </a:p>
          <a:p>
            <a:r>
              <a:rPr lang="sv-SE" sz="1100" dirty="0"/>
              <a:t>The Vice-</a:t>
            </a:r>
            <a:r>
              <a:rPr lang="sv-SE" sz="1100" dirty="0" err="1"/>
              <a:t>Chancellor’s</a:t>
            </a:r>
            <a:endParaRPr lang="sv-SE" sz="1100" dirty="0"/>
          </a:p>
          <a:p>
            <a:r>
              <a:rPr lang="sv-SE" sz="1100" dirty="0" smtClean="0"/>
              <a:t>Office</a:t>
            </a:r>
          </a:p>
          <a:p>
            <a:endParaRPr lang="sv-SE" sz="1100" dirty="0"/>
          </a:p>
          <a:p>
            <a:r>
              <a:rPr lang="sv-SE" sz="1100" dirty="0" smtClean="0"/>
              <a:t>University </a:t>
            </a:r>
            <a:r>
              <a:rPr lang="sv-SE" sz="1100" dirty="0" err="1" smtClean="0"/>
              <a:t>Library</a:t>
            </a:r>
            <a:endParaRPr lang="sv-SE" sz="1100" dirty="0"/>
          </a:p>
        </p:txBody>
      </p:sp>
      <p:sp>
        <p:nvSpPr>
          <p:cNvPr id="10" name="Rektangel 9"/>
          <p:cNvSpPr/>
          <p:nvPr/>
        </p:nvSpPr>
        <p:spPr>
          <a:xfrm>
            <a:off x="3067145" y="368300"/>
            <a:ext cx="2939955" cy="4000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60000"/>
              </a:lnSpc>
            </a:pPr>
            <a:endParaRPr lang="sv-SE" sz="1100" dirty="0"/>
          </a:p>
          <a:p>
            <a:pPr algn="ctr">
              <a:lnSpc>
                <a:spcPct val="90000"/>
              </a:lnSpc>
            </a:pPr>
            <a:r>
              <a:rPr lang="sv-SE" sz="1100" b="1" dirty="0"/>
              <a:t>UNIVERSITY BOARD</a:t>
            </a:r>
          </a:p>
          <a:p>
            <a:pPr algn="ctr"/>
            <a:endParaRPr lang="sv-SE" sz="1100" dirty="0"/>
          </a:p>
        </p:txBody>
      </p:sp>
      <p:sp>
        <p:nvSpPr>
          <p:cNvPr id="11" name="Rektangel 10"/>
          <p:cNvSpPr/>
          <p:nvPr/>
        </p:nvSpPr>
        <p:spPr>
          <a:xfrm>
            <a:off x="3067145" y="863600"/>
            <a:ext cx="2939955" cy="4000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60000"/>
              </a:lnSpc>
            </a:pPr>
            <a:endParaRPr lang="sv-SE" sz="1100" dirty="0"/>
          </a:p>
          <a:p>
            <a:pPr algn="ctr"/>
            <a:r>
              <a:rPr lang="sv-SE" sz="900" b="1" dirty="0"/>
              <a:t>VICE-CHANCELLOR/PRO-VICE-CHANCELLOR</a:t>
            </a:r>
          </a:p>
        </p:txBody>
      </p:sp>
      <p:sp>
        <p:nvSpPr>
          <p:cNvPr id="12" name="Rektangel 11"/>
          <p:cNvSpPr/>
          <p:nvPr/>
        </p:nvSpPr>
        <p:spPr>
          <a:xfrm>
            <a:off x="211073" y="368300"/>
            <a:ext cx="2762250" cy="4000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lnSpc>
                <a:spcPct val="60000"/>
              </a:lnSpc>
            </a:pPr>
            <a:endParaRPr lang="sv-SE" sz="1100" dirty="0"/>
          </a:p>
          <a:p>
            <a:pPr algn="ctr">
              <a:lnSpc>
                <a:spcPct val="90000"/>
              </a:lnSpc>
            </a:pPr>
            <a:r>
              <a:rPr lang="sv-SE" sz="1100" b="1" dirty="0"/>
              <a:t>INTERNAL AFFAIRS</a:t>
            </a:r>
          </a:p>
          <a:p>
            <a:pPr algn="ctr"/>
            <a:endParaRPr lang="sv-SE" sz="1100" dirty="0"/>
          </a:p>
        </p:txBody>
      </p:sp>
      <p:sp>
        <p:nvSpPr>
          <p:cNvPr id="2" name="textruta 1"/>
          <p:cNvSpPr txBox="1"/>
          <p:nvPr/>
        </p:nvSpPr>
        <p:spPr>
          <a:xfrm>
            <a:off x="7503748" y="81060"/>
            <a:ext cx="1836147" cy="268631"/>
          </a:xfrm>
          <a:prstGeom prst="rect">
            <a:avLst/>
          </a:prstGeom>
          <a:noFill/>
        </p:spPr>
        <p:txBody>
          <a:bodyPr wrap="square" rtlCol="0">
            <a:spAutoFit/>
          </a:bodyPr>
          <a:lstStyle/>
          <a:p>
            <a:pPr algn="ctr"/>
            <a:r>
              <a:rPr lang="sv-SE" sz="1100" dirty="0"/>
              <a:t>Organisation</a:t>
            </a:r>
          </a:p>
        </p:txBody>
      </p:sp>
      <p:cxnSp>
        <p:nvCxnSpPr>
          <p:cNvPr id="24" name="Rak 23"/>
          <p:cNvCxnSpPr/>
          <p:nvPr/>
        </p:nvCxnSpPr>
        <p:spPr>
          <a:xfrm>
            <a:off x="2825750" y="1384300"/>
            <a:ext cx="3552825" cy="16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Rak 32"/>
          <p:cNvCxnSpPr/>
          <p:nvPr/>
        </p:nvCxnSpPr>
        <p:spPr>
          <a:xfrm>
            <a:off x="6378575" y="1384300"/>
            <a:ext cx="0" cy="285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Rak 34"/>
          <p:cNvCxnSpPr/>
          <p:nvPr/>
        </p:nvCxnSpPr>
        <p:spPr>
          <a:xfrm>
            <a:off x="2825750" y="1384300"/>
            <a:ext cx="0" cy="285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Rak 42"/>
          <p:cNvCxnSpPr>
            <a:stCxn id="12" idx="3"/>
          </p:cNvCxnSpPr>
          <p:nvPr/>
        </p:nvCxnSpPr>
        <p:spPr>
          <a:xfrm flipV="1">
            <a:off x="2973323" y="565150"/>
            <a:ext cx="354077" cy="31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01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0253" y="683771"/>
            <a:ext cx="7886249" cy="652145"/>
          </a:xfrm>
        </p:spPr>
        <p:txBody>
          <a:bodyPr/>
          <a:lstStyle/>
          <a:p>
            <a:r>
              <a:rPr lang="sv-SE" dirty="0" err="1"/>
              <a:t>Strategy</a:t>
            </a:r>
            <a:r>
              <a:rPr lang="sv-SE" dirty="0"/>
              <a:t> and </a:t>
            </a:r>
            <a:r>
              <a:rPr lang="sv-SE" dirty="0" smtClean="0"/>
              <a:t>vision</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11" y="1198998"/>
            <a:ext cx="8491064" cy="5042105"/>
          </a:xfrm>
          <a:prstGeom prst="rect">
            <a:avLst/>
          </a:prstGeom>
        </p:spPr>
      </p:pic>
    </p:spTree>
    <p:extLst>
      <p:ext uri="{BB962C8B-B14F-4D97-AF65-F5344CB8AC3E}">
        <p14:creationId xmlns:p14="http://schemas.microsoft.com/office/powerpoint/2010/main" val="2604313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un 4.3">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un 4.3.potx" id="{8F3FC1D8-8ABA-4065-817F-63B692C15C5D}" vid="{56A02F80-A189-4007-8E48-72E76F2AE8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Miun 4.3.potx</Template>
  <TotalTime>2870</TotalTime>
  <Words>1738</Words>
  <Application>Microsoft Office PowerPoint</Application>
  <PresentationFormat>Bildspel på skärmen (4:3)</PresentationFormat>
  <Paragraphs>299</Paragraphs>
  <Slides>32</Slides>
  <Notes>29</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32</vt:i4>
      </vt:variant>
    </vt:vector>
  </HeadingPairs>
  <TitlesOfParts>
    <vt:vector size="39" baseType="lpstr">
      <vt:lpstr>ＭＳ Ｐゴシック</vt:lpstr>
      <vt:lpstr>ＭＳ Ｐゴシック</vt:lpstr>
      <vt:lpstr>Arial</vt:lpstr>
      <vt:lpstr>Calibri</vt:lpstr>
      <vt:lpstr>Calibri Light</vt:lpstr>
      <vt:lpstr>Times</vt:lpstr>
      <vt:lpstr>Miun 4.3</vt:lpstr>
      <vt:lpstr>Mid Sweden University  – a hotbed of knowledge and creativity</vt:lpstr>
      <vt:lpstr>Mid Sweden University works for:</vt:lpstr>
      <vt:lpstr>The university’s contribution to the region</vt:lpstr>
      <vt:lpstr>Facts about  Mid Sweden University</vt:lpstr>
      <vt:lpstr>Mid Sweden University in numbers</vt:lpstr>
      <vt:lpstr>Two campuses</vt:lpstr>
      <vt:lpstr>The University Library in numbers</vt:lpstr>
      <vt:lpstr>PowerPoint-presentation</vt:lpstr>
      <vt:lpstr>Strategy and vision</vt:lpstr>
      <vt:lpstr>Wide range of  programmes and courses</vt:lpstr>
      <vt:lpstr>Attractive courses and programmes of high quality</vt:lpstr>
      <vt:lpstr>Realizing opportunities</vt:lpstr>
      <vt:lpstr>Distribution of students between the campuses</vt:lpstr>
      <vt:lpstr>Number of full-time equivalent (FTE)</vt:lpstr>
      <vt:lpstr>Where are the students from?</vt:lpstr>
      <vt:lpstr>Programmes at Mid Sweden University</vt:lpstr>
      <vt:lpstr>Development of applicants (first hand choice)</vt:lpstr>
      <vt:lpstr>Closeness to new knowledge by means of collaboration</vt:lpstr>
      <vt:lpstr>Useful research  of high quality</vt:lpstr>
      <vt:lpstr>Research of high academic quality  relevant to the surrounding society </vt:lpstr>
      <vt:lpstr>Development of research 2005–2017</vt:lpstr>
      <vt:lpstr>Research at Mid Sweden University</vt:lpstr>
      <vt:lpstr>Profiled research areas</vt:lpstr>
      <vt:lpstr>Research centres</vt:lpstr>
      <vt:lpstr>Research centres</vt:lpstr>
      <vt:lpstr>Subject research</vt:lpstr>
      <vt:lpstr>Utilization of research</vt:lpstr>
      <vt:lpstr>Mid Sweden University 2016 – Infographics</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Jesper Ek</dc:creator>
  <cp:lastModifiedBy>Strandh Kicki</cp:lastModifiedBy>
  <cp:revision>378</cp:revision>
  <cp:lastPrinted>2015-05-26T13:42:18Z</cp:lastPrinted>
  <dcterms:created xsi:type="dcterms:W3CDTF">2015-04-23T14:32:50Z</dcterms:created>
  <dcterms:modified xsi:type="dcterms:W3CDTF">2018-11-21T07:49:38Z</dcterms:modified>
</cp:coreProperties>
</file>